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1" r:id="rId2"/>
  </p:sldMasterIdLst>
  <p:sldIdLst>
    <p:sldId id="256" r:id="rId3"/>
    <p:sldId id="270" r:id="rId4"/>
    <p:sldId id="257" r:id="rId5"/>
    <p:sldId id="258" r:id="rId6"/>
    <p:sldId id="259" r:id="rId7"/>
    <p:sldId id="260" r:id="rId8"/>
    <p:sldId id="261" r:id="rId9"/>
    <p:sldId id="268" r:id="rId10"/>
    <p:sldId id="263" r:id="rId11"/>
    <p:sldId id="264" r:id="rId12"/>
    <p:sldId id="265" r:id="rId13"/>
    <p:sldId id="266" r:id="rId14"/>
    <p:sldId id="269" r:id="rId15"/>
  </p:sldIdLst>
  <p:sldSz cx="9144000" cy="5143500" type="screen16x9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E659"/>
    <a:srgbClr val="2AD4C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920" y="368280"/>
            <a:ext cx="7930800" cy="243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7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>
            <a:off x="3834360" y="1266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4" name="Google Shape;94;p19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1382600">
            <a:off x="5733360" y="-2468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560" y="5356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title"/>
          </p:nvPr>
        </p:nvSpPr>
        <p:spPr>
          <a:xfrm>
            <a:off x="5268600" y="3691080"/>
            <a:ext cx="341784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43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43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7" name="Google Shape;100;p20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0224800">
            <a:off x="-2000520" y="166788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478960" y="1791000"/>
            <a:ext cx="6207840" cy="291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457200" y="440280"/>
            <a:ext cx="1294920" cy="762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5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15;p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8601600">
            <a:off x="2378880" y="-4229280"/>
            <a:ext cx="8775720" cy="765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242880" y="456480"/>
            <a:ext cx="5443200" cy="103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104;p21"/>
          <p:cNvSpPr/>
          <p:nvPr/>
        </p:nvSpPr>
        <p:spPr>
          <a:xfrm>
            <a:off x="457200" y="3846960"/>
            <a:ext cx="5757120" cy="5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2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Freepik</a:t>
            </a: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457200" y="1221480"/>
            <a:ext cx="8233560" cy="1301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12400"/>
            <a:ext cx="822924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7" name="Google Shape;25;p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2200200">
            <a:off x="-3751920" y="-3812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;p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5790200">
            <a:off x="-1680840" y="-1717200"/>
            <a:ext cx="4467240" cy="38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4053600" y="1704960"/>
            <a:ext cx="4512600" cy="283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69080" y="370800"/>
            <a:ext cx="2841480" cy="733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576520" y="129276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576520" y="218772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2576520" y="3082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2576520" y="3937680"/>
            <a:ext cx="67752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000" b="0" i="1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9" name="Google Shape;55;p13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0523400">
            <a:off x="6530760" y="56952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3445560"/>
            <a:ext cx="8113320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59;p14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9518600">
            <a:off x="3620520" y="257076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body"/>
          </p:nvPr>
        </p:nvSpPr>
        <p:spPr>
          <a:xfrm>
            <a:off x="845280" y="1199520"/>
            <a:ext cx="461988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5" name="Google Shape;63;p15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3072000">
            <a:off x="-2614320" y="-1976760"/>
            <a:ext cx="4433400" cy="386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782680" y="1249560"/>
            <a:ext cx="3360960" cy="38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66;p16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13175400">
            <a:off x="172080" y="-2061000"/>
            <a:ext cx="4599360" cy="40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9;p17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050000">
            <a:off x="7011720" y="-2139120"/>
            <a:ext cx="6625800" cy="577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15160" y="212400"/>
            <a:ext cx="811332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86000" y="212400"/>
            <a:ext cx="8171280" cy="64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79;p18"/>
          <p:cNvPicPr/>
          <p:nvPr/>
        </p:nvPicPr>
        <p:blipFill>
          <a:blip r:embed="rId2">
            <a:alphaModFix amt="64000"/>
          </a:blip>
          <a:srcRect l="11021" r="13736" b="8153"/>
          <a:stretch/>
        </p:blipFill>
        <p:spPr>
          <a:xfrm rot="4361400">
            <a:off x="5070240" y="2708640"/>
            <a:ext cx="6625800" cy="5777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hyperlink" Target="https://en.wikipedia.org/wiki/Procrastination#cite_note-40" TargetMode="External"/><Relationship Id="rId299" Type="http://schemas.openxmlformats.org/officeDocument/2006/relationships/hyperlink" Target="https://citeseerx.ist.psu.edu/viewdoc/summary?doi=10.1.1.502.2444" TargetMode="External"/><Relationship Id="rId303" Type="http://schemas.openxmlformats.org/officeDocument/2006/relationships/hyperlink" Target="http://www.psychologytoday.com/blog/media-spotlight/201307/getting-around-procrastination" TargetMode="External"/><Relationship Id="rId21" Type="http://schemas.openxmlformats.org/officeDocument/2006/relationships/hyperlink" Target="https://en.wikipedia.org/wiki/Procrastination#cite_note-:02-3" TargetMode="External"/><Relationship Id="rId42" Type="http://schemas.openxmlformats.org/officeDocument/2006/relationships/hyperlink" Target="https://en.wikipedia.org/wiki/Temporal_motivation_theory" TargetMode="External"/><Relationship Id="rId63" Type="http://schemas.openxmlformats.org/officeDocument/2006/relationships/hyperlink" Target="https://en.wikipedia.org/wiki/Distraction" TargetMode="External"/><Relationship Id="rId84" Type="http://schemas.openxmlformats.org/officeDocument/2006/relationships/hyperlink" Target="https://en.wikipedia.org/wiki/Mental_disorder" TargetMode="External"/><Relationship Id="rId138" Type="http://schemas.openxmlformats.org/officeDocument/2006/relationships/hyperlink" Target="https://en.wikipedia.org/wiki/Procrastination#cite_note-55" TargetMode="External"/><Relationship Id="rId159" Type="http://schemas.openxmlformats.org/officeDocument/2006/relationships/hyperlink" Target="https://en.wikipedia.org/wiki/Bedtime_procrastination" TargetMode="External"/><Relationship Id="rId324" Type="http://schemas.openxmlformats.org/officeDocument/2006/relationships/hyperlink" Target="http://www.chronicle.com/article/How-to-ProcrastinateStill/93959" TargetMode="External"/><Relationship Id="rId345" Type="http://schemas.openxmlformats.org/officeDocument/2006/relationships/hyperlink" Target="https://en.wikiquote.org/wiki/Special:Search/Procrastination" TargetMode="External"/><Relationship Id="rId170" Type="http://schemas.openxmlformats.org/officeDocument/2006/relationships/hyperlink" Target="https://en.wikipedia.org/wiki/Precrastination" TargetMode="External"/><Relationship Id="rId191" Type="http://schemas.openxmlformats.org/officeDocument/2006/relationships/hyperlink" Target="https://www.businessinsider.com/how-different-cultures-understand-time-2014-5" TargetMode="External"/><Relationship Id="rId205" Type="http://schemas.openxmlformats.org/officeDocument/2006/relationships/hyperlink" Target="https://web.archive.org/web/20230722183310/https:/www.newyorker.com/magazine/2010/10/11/later" TargetMode="External"/><Relationship Id="rId226" Type="http://schemas.openxmlformats.org/officeDocument/2006/relationships/hyperlink" Target="https://durham-repository.worktribe.com/output/1192102" TargetMode="External"/><Relationship Id="rId247" Type="http://schemas.openxmlformats.org/officeDocument/2006/relationships/hyperlink" Target="https://api.semanticscholar.org/CorpusID:257793609" TargetMode="External"/><Relationship Id="rId107" Type="http://schemas.openxmlformats.org/officeDocument/2006/relationships/hyperlink" Target="https://en.wikipedia.org/wiki/Procrastination#cite_note-34" TargetMode="External"/><Relationship Id="rId268" Type="http://schemas.openxmlformats.org/officeDocument/2006/relationships/hyperlink" Target="https://www.researchgate.net/publication/23470309" TargetMode="External"/><Relationship Id="rId289" Type="http://schemas.openxmlformats.org/officeDocument/2006/relationships/hyperlink" Target="https://api.semanticscholar.org/CorpusID:3025329" TargetMode="External"/><Relationship Id="rId11" Type="http://schemas.openxmlformats.org/officeDocument/2006/relationships/hyperlink" Target="https://en.wikipedia.org/wiki/File:Wikiquote-logo.svg" TargetMode="External"/><Relationship Id="rId32" Type="http://schemas.openxmlformats.org/officeDocument/2006/relationships/hyperlink" Target="https://en.wikipedia.org/wiki/University_of_Vermont" TargetMode="External"/><Relationship Id="rId53" Type="http://schemas.openxmlformats.org/officeDocument/2006/relationships/hyperlink" Target="https://en.wikipedia.org/wiki/Cognitive_dissonance" TargetMode="External"/><Relationship Id="rId74" Type="http://schemas.openxmlformats.org/officeDocument/2006/relationships/hyperlink" Target="https://en.wikipedia.org/wiki/Normality_(behavior)" TargetMode="External"/><Relationship Id="rId128" Type="http://schemas.openxmlformats.org/officeDocument/2006/relationships/hyperlink" Target="https://en.wikipedia.org/wiki/Procrastination#cite_note-48" TargetMode="External"/><Relationship Id="rId149" Type="http://schemas.openxmlformats.org/officeDocument/2006/relationships/hyperlink" Target="https://en.wikipedia.org/wiki/Psychiatry" TargetMode="External"/><Relationship Id="rId314" Type="http://schemas.openxmlformats.org/officeDocument/2006/relationships/hyperlink" Target="https://doi.org/10.1037%2F0021-9010.79.3.381" TargetMode="External"/><Relationship Id="rId335" Type="http://schemas.openxmlformats.org/officeDocument/2006/relationships/hyperlink" Target="https://www.sciencedaily.com/releases/2009/01/090112110106.htm" TargetMode="External"/><Relationship Id="rId5" Type="http://schemas.openxmlformats.org/officeDocument/2006/relationships/hyperlink" Target="https://en.wikipedia.org/wiki/File:Yak_shaving.jpg" TargetMode="External"/><Relationship Id="rId95" Type="http://schemas.openxmlformats.org/officeDocument/2006/relationships/hyperlink" Target="https://en.wikipedia.org/wiki/Twin#Monozygotic_(identical)_twins" TargetMode="External"/><Relationship Id="rId160" Type="http://schemas.openxmlformats.org/officeDocument/2006/relationships/hyperlink" Target="https://en.wikipedia.org/wiki/Decision_making" TargetMode="External"/><Relationship Id="rId181" Type="http://schemas.openxmlformats.org/officeDocument/2006/relationships/hyperlink" Target="https://en.wikipedia.org/wiki/Doi_(identifier)" TargetMode="External"/><Relationship Id="rId216" Type="http://schemas.openxmlformats.org/officeDocument/2006/relationships/hyperlink" Target="https://doi.org/10.11621%2Fpir.2018.0305" TargetMode="External"/><Relationship Id="rId237" Type="http://schemas.openxmlformats.org/officeDocument/2006/relationships/hyperlink" Target="https://archive.org/details/nowhabitstrategi00fior_0/page/5" TargetMode="External"/><Relationship Id="rId258" Type="http://schemas.openxmlformats.org/officeDocument/2006/relationships/hyperlink" Target="https://books.google.com/books?id=20oUOtjs9DkC&amp;pg=PA293" TargetMode="External"/><Relationship Id="rId279" Type="http://schemas.openxmlformats.org/officeDocument/2006/relationships/hyperlink" Target="https://web.archive.org/web/20060313153133/http:/www.rps.psu.edu/sep96/almost.html" TargetMode="External"/><Relationship Id="rId22" Type="http://schemas.openxmlformats.org/officeDocument/2006/relationships/hyperlink" Target="https://en.wikipedia.org/wiki/Time_management" TargetMode="External"/><Relationship Id="rId43" Type="http://schemas.openxmlformats.org/officeDocument/2006/relationships/hyperlink" Target="https://en.wikipedia.org/wiki/Pleasure_principle_(psychology)" TargetMode="External"/><Relationship Id="rId64" Type="http://schemas.openxmlformats.org/officeDocument/2006/relationships/hyperlink" Target="https://en.wikipedia.org/wiki/Counterfactual_thinking" TargetMode="External"/><Relationship Id="rId118" Type="http://schemas.openxmlformats.org/officeDocument/2006/relationships/hyperlink" Target="https://en.wikipedia.org/wiki/Procrastination#cite_note-41" TargetMode="External"/><Relationship Id="rId139" Type="http://schemas.openxmlformats.org/officeDocument/2006/relationships/hyperlink" Target="https://en.wikipedia.org/wiki/Circadian_rhythm" TargetMode="External"/><Relationship Id="rId290" Type="http://schemas.openxmlformats.org/officeDocument/2006/relationships/hyperlink" Target="https://web.archive.org/web/20100215131540/http:/web.mit.edu/ariely/www/MIT/Papers/deadlines.pdf" TargetMode="External"/><Relationship Id="rId304" Type="http://schemas.openxmlformats.org/officeDocument/2006/relationships/hyperlink" Target="https://doi.org/10.1080%2F03075079.2013.854765" TargetMode="External"/><Relationship Id="rId325" Type="http://schemas.openxmlformats.org/officeDocument/2006/relationships/hyperlink" Target="https://en.wikipedia.org/wiki/The_Chronicle_of_Higher_Education" TargetMode="External"/><Relationship Id="rId346" Type="http://schemas.openxmlformats.org/officeDocument/2006/relationships/hyperlink" Target="https://asc.calpoly.edu/ssl/procrastination" TargetMode="External"/><Relationship Id="rId85" Type="http://schemas.openxmlformats.org/officeDocument/2006/relationships/hyperlink" Target="https://en.wikipedia.org/wiki/Physiological" TargetMode="External"/><Relationship Id="rId150" Type="http://schemas.openxmlformats.org/officeDocument/2006/relationships/hyperlink" Target="https://en.wikipedia.org/wiki/Procrastination#cite_note-60" TargetMode="External"/><Relationship Id="rId171" Type="http://schemas.openxmlformats.org/officeDocument/2006/relationships/hyperlink" Target="https://en.wikipedia.org/wiki/Refusal_of_work" TargetMode="External"/><Relationship Id="rId192" Type="http://schemas.openxmlformats.org/officeDocument/2006/relationships/hyperlink" Target="https://web.archive.org/web/20140603005839/https:/www.businessinsider.com/how-different-cultures-understand-time-2014-5" TargetMode="External"/><Relationship Id="rId206" Type="http://schemas.openxmlformats.org/officeDocument/2006/relationships/hyperlink" Target="https://books.google.com/books?id=RvK6DQAAQBAJ&amp;pg=PA67" TargetMode="External"/><Relationship Id="rId227" Type="http://schemas.openxmlformats.org/officeDocument/2006/relationships/hyperlink" Target="https://doi.org/10.1016%2Fj.caeai.2022.100094" TargetMode="External"/><Relationship Id="rId248" Type="http://schemas.openxmlformats.org/officeDocument/2006/relationships/hyperlink" Target="https://web.archive.org/web/20230919134323/https:/escholarship.mcgill.ca/downloads/k643b548r" TargetMode="External"/><Relationship Id="rId269" Type="http://schemas.openxmlformats.org/officeDocument/2006/relationships/hyperlink" Target="https://doi.org/10.1080%2F07420520802553671" TargetMode="External"/><Relationship Id="rId12" Type="http://schemas.openxmlformats.org/officeDocument/2006/relationships/image" Target="../media/image10.png"/><Relationship Id="rId33" Type="http://schemas.openxmlformats.org/officeDocument/2006/relationships/hyperlink" Target="https://en.wikipedia.org/wiki/Procrastination#cite_note-Solomon1984-9" TargetMode="External"/><Relationship Id="rId108" Type="http://schemas.openxmlformats.org/officeDocument/2006/relationships/hyperlink" Target="https://en.wikipedia.org/wiki/Procrastination#cite_note-35" TargetMode="External"/><Relationship Id="rId129" Type="http://schemas.openxmlformats.org/officeDocument/2006/relationships/hyperlink" Target="https://en.wikipedia.org/wiki/Procrastination#cite_note-49" TargetMode="External"/><Relationship Id="rId280" Type="http://schemas.openxmlformats.org/officeDocument/2006/relationships/hyperlink" Target="http://www.rps.psu.edu/sep96/almost.html" TargetMode="External"/><Relationship Id="rId315" Type="http://schemas.openxmlformats.org/officeDocument/2006/relationships/hyperlink" Target="https://search.worldcat.org/issn/0021-9010" TargetMode="External"/><Relationship Id="rId336" Type="http://schemas.openxmlformats.org/officeDocument/2006/relationships/hyperlink" Target="https://en.wikipedia.org/wiki/Special:BookSources/978-0761171676" TargetMode="External"/><Relationship Id="rId54" Type="http://schemas.openxmlformats.org/officeDocument/2006/relationships/hyperlink" Target="https://en.wikipedia.org/wiki/Procrastination#cite_note-22" TargetMode="External"/><Relationship Id="rId75" Type="http://schemas.openxmlformats.org/officeDocument/2006/relationships/hyperlink" Target="https://en.wikipedia.org/wiki/Procrastination#cite_note-28" TargetMode="External"/><Relationship Id="rId96" Type="http://schemas.openxmlformats.org/officeDocument/2006/relationships/hyperlink" Target="https://en.wikipedia.org/wiki/Procrastination#cite_note-gustav-32" TargetMode="External"/><Relationship Id="rId140" Type="http://schemas.openxmlformats.org/officeDocument/2006/relationships/hyperlink" Target="https://en.wikipedia.org/wiki/Procrastination#cite_note-56" TargetMode="External"/><Relationship Id="rId161" Type="http://schemas.openxmlformats.org/officeDocument/2006/relationships/hyperlink" Target="https://en.wikipedia.org/wiki/Distributed_practice" TargetMode="External"/><Relationship Id="rId182" Type="http://schemas.openxmlformats.org/officeDocument/2006/relationships/hyperlink" Target="https://doi.org/10.17583%2Fijep.2017.2584" TargetMode="External"/><Relationship Id="rId217" Type="http://schemas.openxmlformats.org/officeDocument/2006/relationships/hyperlink" Target="https://doi.org/10.1037%2F0022-0663.99.1.12" TargetMode="External"/><Relationship Id="rId6" Type="http://schemas.openxmlformats.org/officeDocument/2006/relationships/image" Target="../media/image7.jpeg"/><Relationship Id="rId238" Type="http://schemas.openxmlformats.org/officeDocument/2006/relationships/hyperlink" Target="https://en.wikipedia.org/wiki/Special:BookSources/978-1-58542-552-5" TargetMode="External"/><Relationship Id="rId259" Type="http://schemas.openxmlformats.org/officeDocument/2006/relationships/hyperlink" Target="https://en.wikipedia.org/wiki/Special:BookSources/978-0-7890-3360-4" TargetMode="External"/><Relationship Id="rId23" Type="http://schemas.openxmlformats.org/officeDocument/2006/relationships/hyperlink" Target="https://en.wikipedia.org/wiki/Procrastination#cite_note-4" TargetMode="External"/><Relationship Id="rId119" Type="http://schemas.openxmlformats.org/officeDocument/2006/relationships/hyperlink" Target="https://en.wikipedia.org/wiki/Student_syndrome" TargetMode="External"/><Relationship Id="rId270" Type="http://schemas.openxmlformats.org/officeDocument/2006/relationships/hyperlink" Target="https://pubmed.ncbi.nlm.nih.gov/19005903" TargetMode="External"/><Relationship Id="rId291" Type="http://schemas.openxmlformats.org/officeDocument/2006/relationships/hyperlink" Target="https://blogs.bath.ac.uk/careers/2016/09/28/procrastinating-on-your-graduate-job-search/" TargetMode="External"/><Relationship Id="rId305" Type="http://schemas.openxmlformats.org/officeDocument/2006/relationships/hyperlink" Target="https://api.semanticscholar.org/CorpusID:144324180" TargetMode="External"/><Relationship Id="rId326" Type="http://schemas.openxmlformats.org/officeDocument/2006/relationships/hyperlink" Target="https://web.archive.org/web/20170218090944/http:/www.chronicle.com/article/How-to-ProcrastinateStill/93959" TargetMode="External"/><Relationship Id="rId347" Type="http://schemas.openxmlformats.org/officeDocument/2006/relationships/hyperlink" Target="https://en.wikipedia.org/wiki/Help:Category" TargetMode="External"/><Relationship Id="rId44" Type="http://schemas.openxmlformats.org/officeDocument/2006/relationships/hyperlink" Target="https://en.wikipedia.org/wiki/Procrastination#cite_note-18" TargetMode="External"/><Relationship Id="rId65" Type="http://schemas.openxmlformats.org/officeDocument/2006/relationships/hyperlink" Target="https://en.wikipedia.org/wiki/Neuroticism" TargetMode="External"/><Relationship Id="rId86" Type="http://schemas.openxmlformats.org/officeDocument/2006/relationships/hyperlink" Target="https://en.wikipedia.org/wiki/Prefrontal_cortex" TargetMode="External"/><Relationship Id="rId130" Type="http://schemas.openxmlformats.org/officeDocument/2006/relationships/hyperlink" Target="https://en.wikipedia.org/wiki/Self-regulation_theory" TargetMode="External"/><Relationship Id="rId151" Type="http://schemas.openxmlformats.org/officeDocument/2006/relationships/hyperlink" Target="https://en.wikipedia.org/wiki/Procrastination#cite_note-61" TargetMode="External"/><Relationship Id="rId172" Type="http://schemas.openxmlformats.org/officeDocument/2006/relationships/hyperlink" Target="https://en.wikipedia.org/wiki/Resistance_(creativity)" TargetMode="External"/><Relationship Id="rId193" Type="http://schemas.openxmlformats.org/officeDocument/2006/relationships/hyperlink" Target="https://www.ncbi.nlm.nih.gov/pmc/articles/PMC1284653" TargetMode="External"/><Relationship Id="rId207" Type="http://schemas.openxmlformats.org/officeDocument/2006/relationships/hyperlink" Target="https://en.wikipedia.org/wiki/Special:BookSources/978-1-305-94329-2" TargetMode="External"/><Relationship Id="rId228" Type="http://schemas.openxmlformats.org/officeDocument/2006/relationships/hyperlink" Target="https://api.semanticscholar.org/CorpusID:252131969" TargetMode="External"/><Relationship Id="rId249" Type="http://schemas.openxmlformats.org/officeDocument/2006/relationships/hyperlink" Target="https://doi.org/10.1016%2Fj.paid.2005.05.010" TargetMode="External"/><Relationship Id="rId13" Type="http://schemas.openxmlformats.org/officeDocument/2006/relationships/hyperlink" Target="https://www.wikidata.org/wiki/Q330104#identifiers" TargetMode="External"/><Relationship Id="rId109" Type="http://schemas.openxmlformats.org/officeDocument/2006/relationships/hyperlink" Target="https://en.wikipedia.org/wiki/Procrastination#cite_note-Duffy2002-36" TargetMode="External"/><Relationship Id="rId260" Type="http://schemas.openxmlformats.org/officeDocument/2006/relationships/hyperlink" Target="https://web.archive.org/web/20120601195833/http:/books.google.com/books?id=20oUOtjs9DkC&amp;pg=PA293" TargetMode="External"/><Relationship Id="rId281" Type="http://schemas.openxmlformats.org/officeDocument/2006/relationships/hyperlink" Target="https://www.researchgate.net/file.PostFileLoader.html?id=5624d9855cd9e38cd78b456e&amp;assetKey=AS%3A286236704034819%401445255556988" TargetMode="External"/><Relationship Id="rId316" Type="http://schemas.openxmlformats.org/officeDocument/2006/relationships/hyperlink" Target="https://api.semanticscholar.org/CorpusID:15311869" TargetMode="External"/><Relationship Id="rId337" Type="http://schemas.openxmlformats.org/officeDocument/2006/relationships/hyperlink" Target="https://en.wikipedia.org/wiki/Special:BookSources/978-0062491596" TargetMode="External"/><Relationship Id="rId34" Type="http://schemas.openxmlformats.org/officeDocument/2006/relationships/hyperlink" Target="https://en.wikipedia.org/wiki/Procrastination#cite_note-10" TargetMode="External"/><Relationship Id="rId55" Type="http://schemas.openxmlformats.org/officeDocument/2006/relationships/hyperlink" Target="https://en.wikipedia.org/wiki/Procrastination#cite_note-23" TargetMode="External"/><Relationship Id="rId76" Type="http://schemas.openxmlformats.org/officeDocument/2006/relationships/hyperlink" Target="https://en.wikipedia.org/wiki/Stress_(biology)" TargetMode="External"/><Relationship Id="rId97" Type="http://schemas.openxmlformats.org/officeDocument/2006/relationships/hyperlink" Target="https://en.wikipedia.org/wiki/Hungarians" TargetMode="External"/><Relationship Id="rId120" Type="http://schemas.openxmlformats.org/officeDocument/2006/relationships/hyperlink" Target="https://en.wikipedia.org/wiki/Estimation_(project_management)" TargetMode="External"/><Relationship Id="rId141" Type="http://schemas.openxmlformats.org/officeDocument/2006/relationships/hyperlink" Target="https://en.wikipedia.org/wiki/Procrastination#cite_note-57" TargetMode="External"/><Relationship Id="rId7" Type="http://schemas.openxmlformats.org/officeDocument/2006/relationships/hyperlink" Target="https://en.wikipedia.org/wiki/File:Wiktionary-logo-en-v2.svg" TargetMode="External"/><Relationship Id="rId162" Type="http://schemas.openxmlformats.org/officeDocument/2006/relationships/hyperlink" Target="https://en.wikipedia.org/wiki/Dunning%E2%80%93Kruger_effect" TargetMode="External"/><Relationship Id="rId183" Type="http://schemas.openxmlformats.org/officeDocument/2006/relationships/hyperlink" Target="https://web.archive.org/web/20190402072054/https:/eric.ed.gov/?id=EJ1146738" TargetMode="External"/><Relationship Id="rId218" Type="http://schemas.openxmlformats.org/officeDocument/2006/relationships/hyperlink" Target="https://web.archive.org/web/20130401132716/http:/studiemetro.au.dk/fileadmin/www.studiemetro.au.dk/Procrastination_2.pdf" TargetMode="External"/><Relationship Id="rId239" Type="http://schemas.openxmlformats.org/officeDocument/2006/relationships/hyperlink" Target="https://archive.org/details/procrastinatione00stee" TargetMode="External"/><Relationship Id="rId250" Type="http://schemas.openxmlformats.org/officeDocument/2006/relationships/hyperlink" Target="https://doi.org/10.1016%2FS0191-8869%2800%2900013-1" TargetMode="External"/><Relationship Id="rId271" Type="http://schemas.openxmlformats.org/officeDocument/2006/relationships/hyperlink" Target="https://api.semanticscholar.org/CorpusID:32980851" TargetMode="External"/><Relationship Id="rId292" Type="http://schemas.openxmlformats.org/officeDocument/2006/relationships/hyperlink" Target="https://web.archive.org/web/20210609133107/https:/blogs.bath.ac.uk/careers/2016/09/28/procrastinating-on-your-graduate-job-search/" TargetMode="External"/><Relationship Id="rId306" Type="http://schemas.openxmlformats.org/officeDocument/2006/relationships/hyperlink" Target="https://en.wikipedia.org/wiki/Educational_Research_Review" TargetMode="External"/><Relationship Id="rId24" Type="http://schemas.openxmlformats.org/officeDocument/2006/relationships/hyperlink" Target="https://en.wikipedia.org/wiki/Columbidae" TargetMode="External"/><Relationship Id="rId45" Type="http://schemas.openxmlformats.org/officeDocument/2006/relationships/hyperlink" Target="https://en.wikipedia.org/wiki/Procrastination#cite_note-19" TargetMode="External"/><Relationship Id="rId66" Type="http://schemas.openxmlformats.org/officeDocument/2006/relationships/hyperlink" Target="https://en.wikipedia.org/wiki/Conscientiousness" TargetMode="External"/><Relationship Id="rId87" Type="http://schemas.openxmlformats.org/officeDocument/2006/relationships/hyperlink" Target="https://en.wikipedia.org/wiki/Procrastination#cite_note-Evans2007-30" TargetMode="External"/><Relationship Id="rId110" Type="http://schemas.openxmlformats.org/officeDocument/2006/relationships/hyperlink" Target="https://en.wikipedia.org/wiki/Perfectionism_(psychology)" TargetMode="External"/><Relationship Id="rId131" Type="http://schemas.openxmlformats.org/officeDocument/2006/relationships/hyperlink" Target="https://en.wikipedia.org/wiki/Coherence_therapy" TargetMode="External"/><Relationship Id="rId327" Type="http://schemas.openxmlformats.org/officeDocument/2006/relationships/hyperlink" Target="http://psycnet.apa.org/index.cfm?fa=search.displayRecord&amp;uid=2002-10572-019" TargetMode="External"/><Relationship Id="rId348" Type="http://schemas.openxmlformats.org/officeDocument/2006/relationships/hyperlink" Target="https://en.wikipedia.org/wiki/Category:Habits" TargetMode="External"/><Relationship Id="rId152" Type="http://schemas.openxmlformats.org/officeDocument/2006/relationships/hyperlink" Target="https://en.wikipedia.org/wiki/David_Revoy" TargetMode="External"/><Relationship Id="rId173" Type="http://schemas.openxmlformats.org/officeDocument/2006/relationships/hyperlink" Target="https://en.wikipedia.org/wiki/Restraint_bias" TargetMode="External"/><Relationship Id="rId194" Type="http://schemas.openxmlformats.org/officeDocument/2006/relationships/hyperlink" Target="https://doi.org/10.1901%2Fjeab.1998.69-185" TargetMode="External"/><Relationship Id="rId208" Type="http://schemas.openxmlformats.org/officeDocument/2006/relationships/hyperlink" Target="http://rothblum.sdsu.edu/doc_pdf/procrastination/AcademicProcrastinationFrequency.pdf" TargetMode="External"/><Relationship Id="rId229" Type="http://schemas.openxmlformats.org/officeDocument/2006/relationships/hyperlink" Target="https://www.tandfonline.com/doi/full/10.1080/23279095.2019.1684293" TargetMode="External"/><Relationship Id="rId240" Type="http://schemas.openxmlformats.org/officeDocument/2006/relationships/hyperlink" Target="https://en.wikipedia.org/wiki/Special:BookSources/978-0-06-170362-1" TargetMode="External"/><Relationship Id="rId261" Type="http://schemas.openxmlformats.org/officeDocument/2006/relationships/hyperlink" Target="https://doi.org/10.1001%2Farchneur.1989.00520450096027" TargetMode="External"/><Relationship Id="rId14" Type="http://schemas.openxmlformats.org/officeDocument/2006/relationships/image" Target="../media/image11.png"/><Relationship Id="rId35" Type="http://schemas.openxmlformats.org/officeDocument/2006/relationships/hyperlink" Target="https://en.wikipedia.org/wiki/Procrastination#cite_note-:04-11" TargetMode="External"/><Relationship Id="rId56" Type="http://schemas.openxmlformats.org/officeDocument/2006/relationships/hyperlink" Target="https://en.wikipedia.org/wiki/Wikipedia:Citing_sources" TargetMode="External"/><Relationship Id="rId77" Type="http://schemas.openxmlformats.org/officeDocument/2006/relationships/hyperlink" Target="https://en.wikipedia.org/wiki/Procrastination#cite_note-Tice1997-29" TargetMode="External"/><Relationship Id="rId100" Type="http://schemas.openxmlformats.org/officeDocument/2006/relationships/hyperlink" Target="https://en.wikipedia.org/wiki/Hungarian_literature" TargetMode="External"/><Relationship Id="rId282" Type="http://schemas.openxmlformats.org/officeDocument/2006/relationships/hyperlink" Target="https://doi.org/10.1016%2Fj.compedu.2011.01.005" TargetMode="External"/><Relationship Id="rId317" Type="http://schemas.openxmlformats.org/officeDocument/2006/relationships/hyperlink" Target="https://books.google.com/books?id=fMvdh98vNmAC" TargetMode="External"/><Relationship Id="rId338" Type="http://schemas.openxmlformats.org/officeDocument/2006/relationships/hyperlink" Target="https://www.sciencedaily.com/releases/2008/05/080530132101.htm" TargetMode="External"/><Relationship Id="rId8" Type="http://schemas.openxmlformats.org/officeDocument/2006/relationships/image" Target="../media/image8.png"/><Relationship Id="rId98" Type="http://schemas.openxmlformats.org/officeDocument/2006/relationships/hyperlink" Target="https://en.wikipedia.org/wiki/Personification" TargetMode="External"/><Relationship Id="rId121" Type="http://schemas.openxmlformats.org/officeDocument/2006/relationships/hyperlink" Target="https://en.wikipedia.org/wiki/Procrastination#cite_note-42" TargetMode="External"/><Relationship Id="rId142" Type="http://schemas.openxmlformats.org/officeDocument/2006/relationships/hyperlink" Target="https://en.wikipedia.org/wiki/John_Perry_(philosopher)" TargetMode="External"/><Relationship Id="rId163" Type="http://schemas.openxmlformats.org/officeDocument/2006/relationships/hyperlink" Target="https://en.wikipedia.org/wiki/Emotional_self-regulation" TargetMode="External"/><Relationship Id="rId184" Type="http://schemas.openxmlformats.org/officeDocument/2006/relationships/hyperlink" Target="https://archive.org/details/againstgodsremar00plbe" TargetMode="External"/><Relationship Id="rId219" Type="http://schemas.openxmlformats.org/officeDocument/2006/relationships/hyperlink" Target="https://en.wikipedia.org/wiki/CiteSeerX_(identifier)" TargetMode="External"/><Relationship Id="rId230" Type="http://schemas.openxmlformats.org/officeDocument/2006/relationships/hyperlink" Target="https://doi.org/10.1080%2F23279095.2019.1684293" TargetMode="External"/><Relationship Id="rId251" Type="http://schemas.openxmlformats.org/officeDocument/2006/relationships/hyperlink" Target="http://www.stevepavlina.com/blog/2010/06/how-to-fall-in-love-with-procrastination/" TargetMode="External"/><Relationship Id="rId25" Type="http://schemas.openxmlformats.org/officeDocument/2006/relationships/hyperlink" Target="https://en.wikipedia.org/wiki/Delayed_gratification" TargetMode="External"/><Relationship Id="rId46" Type="http://schemas.openxmlformats.org/officeDocument/2006/relationships/hyperlink" Target="https://en.wikipedia.org/wiki/Psychologist" TargetMode="External"/><Relationship Id="rId67" Type="http://schemas.openxmlformats.org/officeDocument/2006/relationships/hyperlink" Target="https://en.wikipedia.org/wiki/Procrastination#cite_note-25" TargetMode="External"/><Relationship Id="rId272" Type="http://schemas.openxmlformats.org/officeDocument/2006/relationships/hyperlink" Target="https://www.ncbi.nlm.nih.gov/pmc/articles/PMC10375684" TargetMode="External"/><Relationship Id="rId293" Type="http://schemas.openxmlformats.org/officeDocument/2006/relationships/hyperlink" Target="http://writingcenter.unc.edu/resources/handouts-demos/writing-the-paper/procrastination" TargetMode="External"/><Relationship Id="rId307" Type="http://schemas.openxmlformats.org/officeDocument/2006/relationships/hyperlink" Target="https://dx.doi.org/10.1037/10808-007" TargetMode="External"/><Relationship Id="rId328" Type="http://schemas.openxmlformats.org/officeDocument/2006/relationships/hyperlink" Target="https://web.archive.org/web/20230213163552/https:/psycnet.apa.org/index.cfm?fa=search.displayRecord&amp;uid=2002-10572-019" TargetMode="External"/><Relationship Id="rId349" Type="http://schemas.openxmlformats.org/officeDocument/2006/relationships/hyperlink" Target="https://en.wikipedia.org/wiki/Category:Anxiety" TargetMode="External"/><Relationship Id="rId20" Type="http://schemas.openxmlformats.org/officeDocument/2006/relationships/hyperlink" Target="https://en.wikipedia.org/wiki/Academy" TargetMode="External"/><Relationship Id="rId41" Type="http://schemas.openxmlformats.org/officeDocument/2006/relationships/hyperlink" Target="https://en.wikipedia.org/wiki/Procrastination#cite_note-17" TargetMode="External"/><Relationship Id="rId62" Type="http://schemas.openxmlformats.org/officeDocument/2006/relationships/hyperlink" Target="https://en.wikipedia.org/wiki/Minimisation_(psychology)" TargetMode="External"/><Relationship Id="rId83" Type="http://schemas.openxmlformats.org/officeDocument/2006/relationships/hyperlink" Target="https://en.wikipedia.org/wiki/Self_discipline" TargetMode="External"/><Relationship Id="rId88" Type="http://schemas.openxmlformats.org/officeDocument/2006/relationships/hyperlink" Target="https://en.wikipedia.org/wiki/Executive_functions" TargetMode="External"/><Relationship Id="rId111" Type="http://schemas.openxmlformats.org/officeDocument/2006/relationships/hyperlink" Target="https://en.wikipedia.org/wiki/Workaholic" TargetMode="External"/><Relationship Id="rId132" Type="http://schemas.openxmlformats.org/officeDocument/2006/relationships/hyperlink" Target="https://en.wikipedia.org/wiki/Procrastination#cite_note-:1-50" TargetMode="External"/><Relationship Id="rId153" Type="http://schemas.openxmlformats.org/officeDocument/2006/relationships/hyperlink" Target="https://en.wikipedia.org/wiki/Yak_shaving" TargetMode="External"/><Relationship Id="rId174" Type="http://schemas.openxmlformats.org/officeDocument/2006/relationships/hyperlink" Target="https://en.wikipedia.org/wiki/Tardiness_(vice)" TargetMode="External"/><Relationship Id="rId179" Type="http://schemas.openxmlformats.org/officeDocument/2006/relationships/hyperlink" Target="https://en.wikipedia.org/wiki/Zeigarnik_effect" TargetMode="External"/><Relationship Id="rId195" Type="http://schemas.openxmlformats.org/officeDocument/2006/relationships/hyperlink" Target="https://en.wikipedia.org/wiki/PMC_(identifier)" TargetMode="External"/><Relationship Id="rId209" Type="http://schemas.openxmlformats.org/officeDocument/2006/relationships/hyperlink" Target="https://web.archive.org/web/20160729211829/http:/rothblum.sdsu.edu/doc_pdf/procrastination/AcademicProcrastinationFrequency.pdf" TargetMode="External"/><Relationship Id="rId190" Type="http://schemas.openxmlformats.org/officeDocument/2006/relationships/hyperlink" Target="https://en.wikipedia.org/wiki/Wikipedia:Link_rot" TargetMode="External"/><Relationship Id="rId204" Type="http://schemas.openxmlformats.org/officeDocument/2006/relationships/hyperlink" Target="https://search.worldcat.org/issn/0028-792X" TargetMode="External"/><Relationship Id="rId220" Type="http://schemas.openxmlformats.org/officeDocument/2006/relationships/hyperlink" Target="https://citeseerx.ist.psu.edu/viewdoc/summary?doi=10.1.1.335.2796" TargetMode="External"/><Relationship Id="rId225" Type="http://schemas.openxmlformats.org/officeDocument/2006/relationships/hyperlink" Target="http://studiemetro.au.dk/fileadmin/www.studiemetro.au.dk/Procrastination_2.pdf" TargetMode="External"/><Relationship Id="rId241" Type="http://schemas.openxmlformats.org/officeDocument/2006/relationships/hyperlink" Target="https://en.wikipedia.org/wiki/OCLC_(identifier)" TargetMode="External"/><Relationship Id="rId246" Type="http://schemas.openxmlformats.org/officeDocument/2006/relationships/hyperlink" Target="https://search.worldcat.org/issn/0146-7239" TargetMode="External"/><Relationship Id="rId267" Type="http://schemas.openxmlformats.org/officeDocument/2006/relationships/hyperlink" Target="https://web.archive.org/web/20230417165459/https:/psycnet.apa.org/index.cfm?fa=search.displayRecord&amp;uid=2004-15383-003" TargetMode="External"/><Relationship Id="rId288" Type="http://schemas.openxmlformats.org/officeDocument/2006/relationships/hyperlink" Target="https://pubmed.ncbi.nlm.nih.gov/12009041" TargetMode="External"/><Relationship Id="rId15" Type="http://schemas.openxmlformats.org/officeDocument/2006/relationships/hyperlink" Target="https://en.wikipedia.org/wiki/Productivity" TargetMode="External"/><Relationship Id="rId36" Type="http://schemas.openxmlformats.org/officeDocument/2006/relationships/hyperlink" Target="https://en.wikipedia.org/wiki/Procrastination#cite_note-12" TargetMode="External"/><Relationship Id="rId57" Type="http://schemas.openxmlformats.org/officeDocument/2006/relationships/hyperlink" Target="https://en.wikipedia.org/wiki/Defense_mechanisms" TargetMode="External"/><Relationship Id="rId106" Type="http://schemas.openxmlformats.org/officeDocument/2006/relationships/hyperlink" Target="https://en.wikipedia.org/wiki/Morningness%E2%80%93eveningness_questionnaire" TargetMode="External"/><Relationship Id="rId127" Type="http://schemas.openxmlformats.org/officeDocument/2006/relationships/hyperlink" Target="https://en.wikipedia.org/wiki/Procrastination#cite_note-47" TargetMode="External"/><Relationship Id="rId262" Type="http://schemas.openxmlformats.org/officeDocument/2006/relationships/hyperlink" Target="https://pubmed.ncbi.nlm.nih.gov/2775008" TargetMode="External"/><Relationship Id="rId283" Type="http://schemas.openxmlformats.org/officeDocument/2006/relationships/hyperlink" Target="https://search.worldcat.org/issn/0360-1315" TargetMode="External"/><Relationship Id="rId313" Type="http://schemas.openxmlformats.org/officeDocument/2006/relationships/hyperlink" Target="https://citeseerx.ist.psu.edu/viewdoc/summary?doi=10.1.1.455.4283" TargetMode="External"/><Relationship Id="rId318" Type="http://schemas.openxmlformats.org/officeDocument/2006/relationships/hyperlink" Target="https://en.wikipedia.org/wiki/Special:BookSources/978-0-7382-1130-5" TargetMode="External"/><Relationship Id="rId339" Type="http://schemas.openxmlformats.org/officeDocument/2006/relationships/hyperlink" Target="https://web.archive.org/web/20120417115233/http:/webapps2.ucalgary.ca/~steel/images/Integrating.pdf" TargetMode="External"/><Relationship Id="rId10" Type="http://schemas.openxmlformats.org/officeDocument/2006/relationships/image" Target="../media/image9.png"/><Relationship Id="rId31" Type="http://schemas.openxmlformats.org/officeDocument/2006/relationships/hyperlink" Target="https://en.wikipedia.org/wiki/Procrastination#cite_note-8" TargetMode="External"/><Relationship Id="rId52" Type="http://schemas.openxmlformats.org/officeDocument/2006/relationships/hyperlink" Target="https://en.wikipedia.org/wiki/Coping_(psychology)" TargetMode="External"/><Relationship Id="rId73" Type="http://schemas.openxmlformats.org/officeDocument/2006/relationships/hyperlink" Target="https://en.wikipedia.org/wiki/Confucianism" TargetMode="External"/><Relationship Id="rId78" Type="http://schemas.openxmlformats.org/officeDocument/2006/relationships/hyperlink" Target="https://en.wikipedia.org/wiki/Guilt_(emotion)" TargetMode="External"/><Relationship Id="rId94" Type="http://schemas.openxmlformats.org/officeDocument/2006/relationships/hyperlink" Target="https://en.wikipedia.org/wiki/Twin#Dizygotic_(fraternal)_twins" TargetMode="External"/><Relationship Id="rId99" Type="http://schemas.openxmlformats.org/officeDocument/2006/relationships/hyperlink" Target="https://en.wikipedia.org/wiki/S%C3%A1ndor_Pet%C5%91fi" TargetMode="External"/><Relationship Id="rId101" Type="http://schemas.openxmlformats.org/officeDocument/2006/relationships/hyperlink" Target="https://en.wikipedia.org/wiki/Cognitive_psychology" TargetMode="External"/><Relationship Id="rId122" Type="http://schemas.openxmlformats.org/officeDocument/2006/relationships/hyperlink" Target="https://en.wikipedia.org/wiki/Procrastination#cite_note-43" TargetMode="External"/><Relationship Id="rId143" Type="http://schemas.openxmlformats.org/officeDocument/2006/relationships/hyperlink" Target="https://en.wikipedia.org/wiki/Procrastination#cite_note-58" TargetMode="External"/><Relationship Id="rId148" Type="http://schemas.openxmlformats.org/officeDocument/2006/relationships/hyperlink" Target="https://en.wikipedia.org/wiki/Psychotherapy" TargetMode="External"/><Relationship Id="rId164" Type="http://schemas.openxmlformats.org/officeDocument/2006/relationships/hyperlink" Target="https://en.wikipedia.org/wiki/Empathy_gap_(social_psychology)" TargetMode="External"/><Relationship Id="rId169" Type="http://schemas.openxmlformats.org/officeDocument/2006/relationships/hyperlink" Target="https://en.wikipedia.org/wiki/Postponement_of_affect" TargetMode="External"/><Relationship Id="rId185" Type="http://schemas.openxmlformats.org/officeDocument/2006/relationships/hyperlink" Target="https://archive.org/details/againstgodsremar00plbe/page/n37" TargetMode="External"/><Relationship Id="rId334" Type="http://schemas.openxmlformats.org/officeDocument/2006/relationships/hyperlink" Target="http://www.eurekalert.org/pub_releases/2007-01/uoc-wst010907.php" TargetMode="External"/><Relationship Id="rId350" Type="http://schemas.openxmlformats.org/officeDocument/2006/relationships/hyperlink" Target="https://en.wikipedia.org/wiki/Category:Motivation" TargetMode="External"/><Relationship Id="rId4" Type="http://schemas.openxmlformats.org/officeDocument/2006/relationships/image" Target="../media/image6.jpeg"/><Relationship Id="rId9" Type="http://schemas.openxmlformats.org/officeDocument/2006/relationships/hyperlink" Target="https://en.wikipedia.org/wiki/File:Commons-logo.svg" TargetMode="External"/><Relationship Id="rId180" Type="http://schemas.openxmlformats.org/officeDocument/2006/relationships/hyperlink" Target="https://eric.ed.gov/?id=EJ1146738" TargetMode="External"/><Relationship Id="rId210" Type="http://schemas.openxmlformats.org/officeDocument/2006/relationships/hyperlink" Target="http://psycnet.apa.org/record/1993-03494-001" TargetMode="External"/><Relationship Id="rId215" Type="http://schemas.openxmlformats.org/officeDocument/2006/relationships/hyperlink" Target="https://doi.org/10.1016%2F0092-6566%2888%2990015-3" TargetMode="External"/><Relationship Id="rId236" Type="http://schemas.openxmlformats.org/officeDocument/2006/relationships/hyperlink" Target="https://web.archive.org/web/20230824060442/https:/www.washingtonpost.com/news/wonk/wp/2016/04/27/why-you-cant-help-read-this-article-about-procrastination-instead-of-doing-your-job/" TargetMode="External"/><Relationship Id="rId257" Type="http://schemas.openxmlformats.org/officeDocument/2006/relationships/hyperlink" Target="https://api.semanticscholar.org/CorpusID:15851848" TargetMode="External"/><Relationship Id="rId278" Type="http://schemas.openxmlformats.org/officeDocument/2006/relationships/hyperlink" Target="https://api.semanticscholar.org/CorpusID:43152568" TargetMode="External"/><Relationship Id="rId26" Type="http://schemas.openxmlformats.org/officeDocument/2006/relationships/hyperlink" Target="https://en.wikipedia.org/wiki/Procrastination#cite_note-5" TargetMode="External"/><Relationship Id="rId231" Type="http://schemas.openxmlformats.org/officeDocument/2006/relationships/hyperlink" Target="https://search.worldcat.org/issn/2327-9095" TargetMode="External"/><Relationship Id="rId252" Type="http://schemas.openxmlformats.org/officeDocument/2006/relationships/hyperlink" Target="https://web.archive.org/web/20130419055057/http:/www.stevepavlina.com/blog/2010/06/how-to-fall-in-love-with-procrastination/" TargetMode="External"/><Relationship Id="rId273" Type="http://schemas.openxmlformats.org/officeDocument/2006/relationships/hyperlink" Target="https://doi.org/10.1186%2Fs12909-023-04522-8" TargetMode="External"/><Relationship Id="rId294" Type="http://schemas.openxmlformats.org/officeDocument/2006/relationships/hyperlink" Target="https://web.archive.org/web/20120318150005/http:/writingcenter.unc.edu/resources/handouts-demos/writing-the-paper/procrastination" TargetMode="External"/><Relationship Id="rId308" Type="http://schemas.openxmlformats.org/officeDocument/2006/relationships/hyperlink" Target="https://doi.org/10.1037%2F10808-007" TargetMode="External"/><Relationship Id="rId329" Type="http://schemas.openxmlformats.org/officeDocument/2006/relationships/hyperlink" Target="https://web.archive.org/web/20240224052114/https:/www.scopus.com/home.uri" TargetMode="External"/><Relationship Id="rId47" Type="http://schemas.openxmlformats.org/officeDocument/2006/relationships/hyperlink" Target="https://en.wikipedia.org/wiki/Coping" TargetMode="External"/><Relationship Id="rId68" Type="http://schemas.openxmlformats.org/officeDocument/2006/relationships/hyperlink" Target="https://en.wikipedia.org/wiki/Procrastination#cite_note-Sabini_&amp;_Silver.-26" TargetMode="External"/><Relationship Id="rId89" Type="http://schemas.openxmlformats.org/officeDocument/2006/relationships/hyperlink" Target="https://en.wikipedia.org/wiki/Inhibitory_control" TargetMode="External"/><Relationship Id="rId112" Type="http://schemas.openxmlformats.org/officeDocument/2006/relationships/hyperlink" Target="https://en.wikipedia.org/wiki/Egosyntonic_and_egodystonic" TargetMode="External"/><Relationship Id="rId133" Type="http://schemas.openxmlformats.org/officeDocument/2006/relationships/hyperlink" Target="https://en.wikipedia.org/wiki/Self-efficacy" TargetMode="External"/><Relationship Id="rId154" Type="http://schemas.openxmlformats.org/officeDocument/2006/relationships/hyperlink" Target="https://en.wikipedia.org/wiki/Pepper%26Carrot" TargetMode="External"/><Relationship Id="rId175" Type="http://schemas.openxmlformats.org/officeDocument/2006/relationships/hyperlink" Target="https://en.wikipedia.org/wiki/Time_perception" TargetMode="External"/><Relationship Id="rId340" Type="http://schemas.openxmlformats.org/officeDocument/2006/relationships/hyperlink" Target="https://citeseerx.ist.psu.edu/viewdoc/summary?doi=10.1.1.196.3227" TargetMode="External"/><Relationship Id="rId196" Type="http://schemas.openxmlformats.org/officeDocument/2006/relationships/hyperlink" Target="https://en.wikipedia.org/wiki/PMID_(identifier)" TargetMode="External"/><Relationship Id="rId200" Type="http://schemas.openxmlformats.org/officeDocument/2006/relationships/hyperlink" Target="https://en.wikipedia.org/wiki/ISSN_(identifier)" TargetMode="External"/><Relationship Id="rId16" Type="http://schemas.openxmlformats.org/officeDocument/2006/relationships/hyperlink" Target="https://en.wikipedia.org/wiki/Depression_(mood)" TargetMode="External"/><Relationship Id="rId221" Type="http://schemas.openxmlformats.org/officeDocument/2006/relationships/hyperlink" Target="https://doi.org/10.1037%2F0033-2909.133.1.65" TargetMode="External"/><Relationship Id="rId242" Type="http://schemas.openxmlformats.org/officeDocument/2006/relationships/hyperlink" Target="https://search.worldcat.org/oclc/754770758" TargetMode="External"/><Relationship Id="rId263" Type="http://schemas.openxmlformats.org/officeDocument/2006/relationships/hyperlink" Target="https://www.ncbi.nlm.nih.gov/pmc/articles/PMC4185275" TargetMode="External"/><Relationship Id="rId284" Type="http://schemas.openxmlformats.org/officeDocument/2006/relationships/hyperlink" Target="https://web.archive.org/web/20181103131158/https:/www.researchgate.net/file.PostFileLoader.html?id=5624d9855cd9e38cd78b456e&amp;assetKey=AS%3A286236704034819%401445255556988" TargetMode="External"/><Relationship Id="rId319" Type="http://schemas.openxmlformats.org/officeDocument/2006/relationships/hyperlink" Target="https://web.archive.org/web/20240224052124/https:/books.google.com/books?id=fMvdh98vNmAC" TargetMode="External"/><Relationship Id="rId37" Type="http://schemas.openxmlformats.org/officeDocument/2006/relationships/hyperlink" Target="https://en.wikipedia.org/wiki/Procrastination#cite_note-13" TargetMode="External"/><Relationship Id="rId58" Type="http://schemas.openxmlformats.org/officeDocument/2006/relationships/hyperlink" Target="https://en.wikipedia.org/wiki/Self-handicapping" TargetMode="External"/><Relationship Id="rId79" Type="http://schemas.openxmlformats.org/officeDocument/2006/relationships/hyperlink" Target="https://en.wikipedia.org/wiki/Crisis" TargetMode="External"/><Relationship Id="rId102" Type="http://schemas.openxmlformats.org/officeDocument/2006/relationships/hyperlink" Target="https://en.wikipedia.org/wiki/Affect_(psychology)" TargetMode="External"/><Relationship Id="rId123" Type="http://schemas.openxmlformats.org/officeDocument/2006/relationships/hyperlink" Target="https://en.wikipedia.org/wiki/Procrastination#cite_note-44" TargetMode="External"/><Relationship Id="rId144" Type="http://schemas.openxmlformats.org/officeDocument/2006/relationships/hyperlink" Target="https://en.wikipedia.org/wiki/Pyramid_scheme" TargetMode="External"/><Relationship Id="rId330" Type="http://schemas.openxmlformats.org/officeDocument/2006/relationships/hyperlink" Target="https://www.scopus.com/record/display.uri?eid=2-s2.0-21344492853&amp;origin=inward&amp;txGid=8922AD549640D5B2BACA406E901F44B5.wsnAw8kcdt7IPYLO0V48gA%3a1" TargetMode="External"/><Relationship Id="rId90" Type="http://schemas.openxmlformats.org/officeDocument/2006/relationships/hyperlink" Target="https://en.wikipedia.org/wiki/Attention" TargetMode="External"/><Relationship Id="rId165" Type="http://schemas.openxmlformats.org/officeDocument/2006/relationships/hyperlink" Target="https://en.wikipedia.org/wiki/Hyperbolic_discounting" TargetMode="External"/><Relationship Id="rId186" Type="http://schemas.openxmlformats.org/officeDocument/2006/relationships/hyperlink" Target="https://en.wikipedia.org/wiki/ISBN_(identifier)" TargetMode="External"/><Relationship Id="rId351" Type="http://schemas.openxmlformats.org/officeDocument/2006/relationships/hyperlink" Target="https://en.wikipedia.org/wiki/Category:Psychological_stress" TargetMode="External"/><Relationship Id="rId211" Type="http://schemas.openxmlformats.org/officeDocument/2006/relationships/hyperlink" Target="https://web.archive.org/web/20220214184132/https:/psycnet.apa.org/record/1993-03494-001" TargetMode="External"/><Relationship Id="rId232" Type="http://schemas.openxmlformats.org/officeDocument/2006/relationships/hyperlink" Target="https://pubmed.ncbi.nlm.nih.gov/31679406" TargetMode="External"/><Relationship Id="rId253" Type="http://schemas.openxmlformats.org/officeDocument/2006/relationships/hyperlink" Target="https://citeseerx.ist.psu.edu/viewdoc/summary?doi=10.1.1.461.1149" TargetMode="External"/><Relationship Id="rId274" Type="http://schemas.openxmlformats.org/officeDocument/2006/relationships/hyperlink" Target="https://search.worldcat.org/issn/1472-6920" TargetMode="External"/><Relationship Id="rId295" Type="http://schemas.openxmlformats.org/officeDocument/2006/relationships/hyperlink" Target="https://doi.org/10.1177%2F0013164491512022" TargetMode="External"/><Relationship Id="rId309" Type="http://schemas.openxmlformats.org/officeDocument/2006/relationships/hyperlink" Target="https://en.wikipedia.org/wiki/Special:BookSources/1-59147-107-9" TargetMode="External"/><Relationship Id="rId27" Type="http://schemas.openxmlformats.org/officeDocument/2006/relationships/hyperlink" Target="https://en.wikipedia.org/wiki/Procrastination#cite_note-6" TargetMode="External"/><Relationship Id="rId48" Type="http://schemas.openxmlformats.org/officeDocument/2006/relationships/hyperlink" Target="https://en.wikipedia.org/wiki/Anxiety" TargetMode="External"/><Relationship Id="rId69" Type="http://schemas.openxmlformats.org/officeDocument/2006/relationships/hyperlink" Target="https://en.wikipedia.org/wiki/Procrastination#cite_note-Steel2001-27" TargetMode="External"/><Relationship Id="rId113" Type="http://schemas.openxmlformats.org/officeDocument/2006/relationships/hyperlink" Target="https://en.wikipedia.org/wiki/Procrastination#cite_note-McGarvey-37" TargetMode="External"/><Relationship Id="rId134" Type="http://schemas.openxmlformats.org/officeDocument/2006/relationships/hyperlink" Target="https://en.wikipedia.org/wiki/Procrastination#cite_note-51" TargetMode="External"/><Relationship Id="rId320" Type="http://schemas.openxmlformats.org/officeDocument/2006/relationships/hyperlink" Target="https://hbswk.hbs.edu/item/work-life-is-productivity-in-the-balance" TargetMode="External"/><Relationship Id="rId80" Type="http://schemas.openxmlformats.org/officeDocument/2006/relationships/hyperlink" Target="https://en.wikipedia.org/wiki/Chronic_condition" TargetMode="External"/><Relationship Id="rId155" Type="http://schemas.openxmlformats.org/officeDocument/2006/relationships/hyperlink" Target="https://en.wikipedia.org/wiki/Akrasia" TargetMode="External"/><Relationship Id="rId176" Type="http://schemas.openxmlformats.org/officeDocument/2006/relationships/hyperlink" Target="https://en.wikipedia.org/wiki/Trait_theory" TargetMode="External"/><Relationship Id="rId197" Type="http://schemas.openxmlformats.org/officeDocument/2006/relationships/hyperlink" Target="https://pubmed.ncbi.nlm.nih.gov/9540230" TargetMode="External"/><Relationship Id="rId341" Type="http://schemas.openxmlformats.org/officeDocument/2006/relationships/hyperlink" Target="https://doi.org/10.5465%2Famr.2006.22527462" TargetMode="External"/><Relationship Id="rId201" Type="http://schemas.openxmlformats.org/officeDocument/2006/relationships/hyperlink" Target="https://search.worldcat.org/issn/0022-5002" TargetMode="External"/><Relationship Id="rId222" Type="http://schemas.openxmlformats.org/officeDocument/2006/relationships/hyperlink" Target="https://pubmed.ncbi.nlm.nih.gov/17201571" TargetMode="External"/><Relationship Id="rId243" Type="http://schemas.openxmlformats.org/officeDocument/2006/relationships/hyperlink" Target="https://doi.org/10.1111%2Fj.1520-8583.2007.00127.x" TargetMode="External"/><Relationship Id="rId264" Type="http://schemas.openxmlformats.org/officeDocument/2006/relationships/hyperlink" Target="https://doi.org/10.1177%2F0956797614526260" TargetMode="External"/><Relationship Id="rId285" Type="http://schemas.openxmlformats.org/officeDocument/2006/relationships/hyperlink" Target="https://en.wikipedia.org/wiki/Dan_Ariely" TargetMode="External"/><Relationship Id="rId17" Type="http://schemas.openxmlformats.org/officeDocument/2006/relationships/hyperlink" Target="https://en.wikipedia.org/wiki/Self-esteem" TargetMode="External"/><Relationship Id="rId38" Type="http://schemas.openxmlformats.org/officeDocument/2006/relationships/hyperlink" Target="https://en.wikipedia.org/wiki/Procrastination#cite_note-14" TargetMode="External"/><Relationship Id="rId59" Type="http://schemas.openxmlformats.org/officeDocument/2006/relationships/hyperlink" Target="https://en.wikipedia.org/wiki/Procrastination#cite_note-24" TargetMode="External"/><Relationship Id="rId103" Type="http://schemas.openxmlformats.org/officeDocument/2006/relationships/hyperlink" Target="https://en.wikipedia.org/wiki/Behavior" TargetMode="External"/><Relationship Id="rId124" Type="http://schemas.openxmlformats.org/officeDocument/2006/relationships/hyperlink" Target="https://en.wikipedia.org/wiki/Procrastination#cite_note-Tuckman1991-45" TargetMode="External"/><Relationship Id="rId310" Type="http://schemas.openxmlformats.org/officeDocument/2006/relationships/hyperlink" Target="https://web.archive.org/web/20240224052111/https:/psycnet.apa.org/record/2004-14505-007" TargetMode="External"/><Relationship Id="rId70" Type="http://schemas.openxmlformats.org/officeDocument/2006/relationships/hyperlink" Target="https://en.wikipedia.org/wiki/Goal_orientation" TargetMode="External"/><Relationship Id="rId91" Type="http://schemas.openxmlformats.org/officeDocument/2006/relationships/hyperlink" Target="https://en.wikipedia.org/wiki/Executive_dysfunction" TargetMode="External"/><Relationship Id="rId145" Type="http://schemas.openxmlformats.org/officeDocument/2006/relationships/hyperlink" Target="https://en.wikipedia.org/wiki/Major_depressive_disorder" TargetMode="External"/><Relationship Id="rId166" Type="http://schemas.openxmlformats.org/officeDocument/2006/relationships/hyperlink" Target="https://en.wikipedia.org/wiki/Law_of_triviality" TargetMode="External"/><Relationship Id="rId187" Type="http://schemas.openxmlformats.org/officeDocument/2006/relationships/hyperlink" Target="https://en.wikipedia.org/wiki/Special:BookSources/9780471121046" TargetMode="External"/><Relationship Id="rId331" Type="http://schemas.openxmlformats.org/officeDocument/2006/relationships/hyperlink" Target="https://www.menshealth.com/health/a19524790/how-procrastination-keeps-you-up-at-night/" TargetMode="External"/><Relationship Id="rId352" Type="http://schemas.openxmlformats.org/officeDocument/2006/relationships/hyperlink" Target="https://en.wikipedia.org/wiki/Category:Time_management" TargetMode="External"/><Relationship Id="rId1" Type="http://schemas.openxmlformats.org/officeDocument/2006/relationships/slideLayout" Target="../slideLayouts/slideLayout3.xml"/><Relationship Id="rId212" Type="http://schemas.openxmlformats.org/officeDocument/2006/relationships/hyperlink" Target="https://www.researchgate.net/publication/317823704" TargetMode="External"/><Relationship Id="rId233" Type="http://schemas.openxmlformats.org/officeDocument/2006/relationships/hyperlink" Target="https://api.semanticscholar.org/CorpusID:207897153" TargetMode="External"/><Relationship Id="rId254" Type="http://schemas.openxmlformats.org/officeDocument/2006/relationships/hyperlink" Target="https://doi.org/10.1111%2Fj.1467-9280.1997.tb00460.x" TargetMode="External"/><Relationship Id="rId28" Type="http://schemas.openxmlformats.org/officeDocument/2006/relationships/hyperlink" Target="https://en.wikipedia.org/wiki/Behavioral_economics" TargetMode="External"/><Relationship Id="rId49" Type="http://schemas.openxmlformats.org/officeDocument/2006/relationships/hyperlink" Target="https://en.wikipedia.org/wiki/Procrastination#cite_note-20" TargetMode="External"/><Relationship Id="rId114" Type="http://schemas.openxmlformats.org/officeDocument/2006/relationships/hyperlink" Target="https://en.wikipedia.org/wiki/Procrastination#cite_note-38" TargetMode="External"/><Relationship Id="rId275" Type="http://schemas.openxmlformats.org/officeDocument/2006/relationships/hyperlink" Target="https://pubmed.ncbi.nlm.nih.gov/37501113" TargetMode="External"/><Relationship Id="rId296" Type="http://schemas.openxmlformats.org/officeDocument/2006/relationships/hyperlink" Target="https://search.worldcat.org/issn/0013-1644" TargetMode="External"/><Relationship Id="rId300" Type="http://schemas.openxmlformats.org/officeDocument/2006/relationships/hyperlink" Target="https://doi.org/10.3200%2Fsocp.145.3.245-264" TargetMode="External"/><Relationship Id="rId60" Type="http://schemas.openxmlformats.org/officeDocument/2006/relationships/hyperlink" Target="https://en.wikipedia.org/wiki/Avoidance_coping" TargetMode="External"/><Relationship Id="rId81" Type="http://schemas.openxmlformats.org/officeDocument/2006/relationships/hyperlink" Target="https://en.wikipedia.org/wiki/Social_stigma" TargetMode="External"/><Relationship Id="rId135" Type="http://schemas.openxmlformats.org/officeDocument/2006/relationships/hyperlink" Target="https://en.wikipedia.org/wiki/Procrastination#cite_note-datingreporter.com.ng-52" TargetMode="External"/><Relationship Id="rId156" Type="http://schemas.openxmlformats.org/officeDocument/2006/relationships/hyperlink" Target="https://en.wikipedia.org/wiki/Attention_economy" TargetMode="External"/><Relationship Id="rId177" Type="http://schemas.openxmlformats.org/officeDocument/2006/relationships/hyperlink" Target="https://en.wikipedia.org/wiki/Workaholism" TargetMode="External"/><Relationship Id="rId198" Type="http://schemas.openxmlformats.org/officeDocument/2006/relationships/hyperlink" Target="https://www.ncbi.nlm.nih.gov/pmc/articles/PMC1350069" TargetMode="External"/><Relationship Id="rId321" Type="http://schemas.openxmlformats.org/officeDocument/2006/relationships/hyperlink" Target="https://web.archive.org/web/20171212150602/https:/hbswk.hbs.edu/item/work-life-is-productivity-in-the-balance" TargetMode="External"/><Relationship Id="rId342" Type="http://schemas.openxmlformats.org/officeDocument/2006/relationships/hyperlink" Target="http://webapps2.ucalgary.ca/~steel/images/Integrating.pdf" TargetMode="External"/><Relationship Id="rId202" Type="http://schemas.openxmlformats.org/officeDocument/2006/relationships/hyperlink" Target="https://pubmed.ncbi.nlm.nih.gov/8583195" TargetMode="External"/><Relationship Id="rId223" Type="http://schemas.openxmlformats.org/officeDocument/2006/relationships/hyperlink" Target="https://en.wikipedia.org/wiki/S2CID_(identifier)" TargetMode="External"/><Relationship Id="rId244" Type="http://schemas.openxmlformats.org/officeDocument/2006/relationships/hyperlink" Target="http://escholarship.mcgill.ca/downloads/k643b548r" TargetMode="External"/><Relationship Id="rId18" Type="http://schemas.openxmlformats.org/officeDocument/2006/relationships/hyperlink" Target="https://en.wikipedia.org/wiki/Procrastination#cite_note-1" TargetMode="External"/><Relationship Id="rId39" Type="http://schemas.openxmlformats.org/officeDocument/2006/relationships/hyperlink" Target="https://en.wikipedia.org/wiki/Procrastination#cite_note-Steel2007-15" TargetMode="External"/><Relationship Id="rId265" Type="http://schemas.openxmlformats.org/officeDocument/2006/relationships/hyperlink" Target="https://pubmed.ncbi.nlm.nih.gov/24705635" TargetMode="External"/><Relationship Id="rId286" Type="http://schemas.openxmlformats.org/officeDocument/2006/relationships/hyperlink" Target="http://web.mit.edu/ariely/www/MIT/Papers/deadlines.pdf" TargetMode="External"/><Relationship Id="rId50" Type="http://schemas.openxmlformats.org/officeDocument/2006/relationships/hyperlink" Target="https://en.wikipedia.org/wiki/Impulsivity" TargetMode="External"/><Relationship Id="rId104" Type="http://schemas.openxmlformats.org/officeDocument/2006/relationships/hyperlink" Target="https://en.wikipedia.org/wiki/Hedonism" TargetMode="External"/><Relationship Id="rId125" Type="http://schemas.openxmlformats.org/officeDocument/2006/relationships/hyperlink" Target="https://en.wikipedia.org/wiki/Procrastination#cite_note-Howell2006-46" TargetMode="External"/><Relationship Id="rId146" Type="http://schemas.openxmlformats.org/officeDocument/2006/relationships/hyperlink" Target="https://en.wikipedia.org/wiki/Obsessive%E2%80%93compulsive_disorder" TargetMode="External"/><Relationship Id="rId167" Type="http://schemas.openxmlformats.org/officeDocument/2006/relationships/hyperlink" Target="https://en.wikipedia.org/wiki/Life_skills" TargetMode="External"/><Relationship Id="rId188" Type="http://schemas.openxmlformats.org/officeDocument/2006/relationships/hyperlink" Target="https://www.academia.edu/download/44130586/PROCRASTINATION_AND_THE_2_x_2_ACHIEVEMENT_GOAL_FRAMEWORK.pdf" TargetMode="External"/><Relationship Id="rId311" Type="http://schemas.openxmlformats.org/officeDocument/2006/relationships/hyperlink" Target="https://web.archive.org/web/20210301231142/https:/www.datingreporter.com.ng/2021/02/how-to-overcome-procastination-with-six-steps.html" TargetMode="External"/><Relationship Id="rId332" Type="http://schemas.openxmlformats.org/officeDocument/2006/relationships/hyperlink" Target="https://web.archive.org/web/20200604050538/https:/www.menshealth.com/health/a19524790/how-procrastination-keeps-you-up-at-night/" TargetMode="External"/><Relationship Id="rId353" Type="http://schemas.openxmlformats.org/officeDocument/2006/relationships/hyperlink" Target="https://en.wikipedia.org/wiki/Category:Waste_of_resources" TargetMode="External"/><Relationship Id="rId71" Type="http://schemas.openxmlformats.org/officeDocument/2006/relationships/hyperlink" Target="https://en.wikipedia.org/wiki/Shinobu_Kitayama" TargetMode="External"/><Relationship Id="rId92" Type="http://schemas.openxmlformats.org/officeDocument/2006/relationships/hyperlink" Target="https://en.wikipedia.org/wiki/Attention_deficit_hyperactivity_disorder" TargetMode="External"/><Relationship Id="rId213" Type="http://schemas.openxmlformats.org/officeDocument/2006/relationships/hyperlink" Target="https://doi.org/10.1027%2F1016-9040%2Fa000138" TargetMode="External"/><Relationship Id="rId234" Type="http://schemas.openxmlformats.org/officeDocument/2006/relationships/hyperlink" Target="https://web.archive.org/web/20220408172104/https:/www.tandfonline.com/doi/full/10.1080/23279095.2019.1684293" TargetMode="External"/><Relationship Id="rId2" Type="http://schemas.openxmlformats.org/officeDocument/2006/relationships/image" Target="../media/image5.png"/><Relationship Id="rId29" Type="http://schemas.openxmlformats.org/officeDocument/2006/relationships/hyperlink" Target="https://en.wikipedia.org/wiki/Procrastination#cite_note-7" TargetMode="External"/><Relationship Id="rId255" Type="http://schemas.openxmlformats.org/officeDocument/2006/relationships/hyperlink" Target="https://en.wikipedia.org/wiki/JSTOR_(identifier)" TargetMode="External"/><Relationship Id="rId276" Type="http://schemas.openxmlformats.org/officeDocument/2006/relationships/hyperlink" Target="https://doi.org/10.1016%2FS0304-3940%2801%2902427-2" TargetMode="External"/><Relationship Id="rId297" Type="http://schemas.openxmlformats.org/officeDocument/2006/relationships/hyperlink" Target="https://api.semanticscholar.org/CorpusID:145707625" TargetMode="External"/><Relationship Id="rId40" Type="http://schemas.openxmlformats.org/officeDocument/2006/relationships/hyperlink" Target="https://en.wikipedia.org/wiki/Procrastination#cite_note-16" TargetMode="External"/><Relationship Id="rId115" Type="http://schemas.openxmlformats.org/officeDocument/2006/relationships/hyperlink" Target="https://en.wikipedia.org/wiki/Procrastination#cite_note-39" TargetMode="External"/><Relationship Id="rId136" Type="http://schemas.openxmlformats.org/officeDocument/2006/relationships/hyperlink" Target="https://en.wikipedia.org/wiki/Procrastination#cite_note-:0-53" TargetMode="External"/><Relationship Id="rId157" Type="http://schemas.openxmlformats.org/officeDocument/2006/relationships/hyperlink" Target="https://en.wikipedia.org/wiki/Attention_management" TargetMode="External"/><Relationship Id="rId178" Type="http://schemas.openxmlformats.org/officeDocument/2006/relationships/hyperlink" Target="https://en.wikipedia.org/wiki/Writer%27s_block" TargetMode="External"/><Relationship Id="rId301" Type="http://schemas.openxmlformats.org/officeDocument/2006/relationships/hyperlink" Target="https://pubmed.ncbi.nlm.nih.gov/15959999" TargetMode="External"/><Relationship Id="rId322" Type="http://schemas.openxmlformats.org/officeDocument/2006/relationships/hyperlink" Target="https://www.psychologytoday.com/blog/how-be-yourself/201808/5-ways-finally-stop-procrastinating" TargetMode="External"/><Relationship Id="rId343" Type="http://schemas.openxmlformats.org/officeDocument/2006/relationships/hyperlink" Target="https://en.wiktionary.org/wiki/procrastination" TargetMode="External"/><Relationship Id="rId61" Type="http://schemas.openxmlformats.org/officeDocument/2006/relationships/hyperlink" Target="https://en.wikipedia.org/wiki/Denial" TargetMode="External"/><Relationship Id="rId82" Type="http://schemas.openxmlformats.org/officeDocument/2006/relationships/hyperlink" Target="https://en.wikipedia.org/wiki/Laziness" TargetMode="External"/><Relationship Id="rId199" Type="http://schemas.openxmlformats.org/officeDocument/2006/relationships/hyperlink" Target="https://doi.org/10.1901%2Fjeab.1996.65-159" TargetMode="External"/><Relationship Id="rId203" Type="http://schemas.openxmlformats.org/officeDocument/2006/relationships/hyperlink" Target="https://www.newyorker.com/magazine/2010/10/11/later" TargetMode="External"/><Relationship Id="rId19" Type="http://schemas.openxmlformats.org/officeDocument/2006/relationships/hyperlink" Target="https://en.wikipedia.org/wiki/Procrastination#cite_note-2" TargetMode="External"/><Relationship Id="rId224" Type="http://schemas.openxmlformats.org/officeDocument/2006/relationships/hyperlink" Target="https://api.semanticscholar.org/CorpusID:1066615" TargetMode="External"/><Relationship Id="rId245" Type="http://schemas.openxmlformats.org/officeDocument/2006/relationships/hyperlink" Target="https://doi.org/10.1007%2Fs11031-023-10010-9" TargetMode="External"/><Relationship Id="rId266" Type="http://schemas.openxmlformats.org/officeDocument/2006/relationships/hyperlink" Target="http://psycnet.apa.org/index.cfm?fa=search.displayRecord&amp;uid=2004-15383-003" TargetMode="External"/><Relationship Id="rId287" Type="http://schemas.openxmlformats.org/officeDocument/2006/relationships/hyperlink" Target="https://doi.org/10.1111%2F1467-9280.00441" TargetMode="External"/><Relationship Id="rId30" Type="http://schemas.openxmlformats.org/officeDocument/2006/relationships/hyperlink" Target="https://en.wikipedia.org/wiki/Latin_language" TargetMode="External"/><Relationship Id="rId105" Type="http://schemas.openxmlformats.org/officeDocument/2006/relationships/hyperlink" Target="https://en.wikipedia.org/wiki/Procrastination#cite_note-Jackson2003-33" TargetMode="External"/><Relationship Id="rId126" Type="http://schemas.openxmlformats.org/officeDocument/2006/relationships/hyperlink" Target="https://en.wikipedia.org/wiki/The_Journal_of_Social_Psychology" TargetMode="External"/><Relationship Id="rId147" Type="http://schemas.openxmlformats.org/officeDocument/2006/relationships/hyperlink" Target="https://en.wikipedia.org/wiki/Procrastination#cite_note-Pychyl2000-59" TargetMode="External"/><Relationship Id="rId168" Type="http://schemas.openxmlformats.org/officeDocument/2006/relationships/hyperlink" Target="https://en.wikipedia.org/wiki/Passive-aggressive_behavior" TargetMode="External"/><Relationship Id="rId312" Type="http://schemas.openxmlformats.org/officeDocument/2006/relationships/hyperlink" Target="https://www.datingreporter.com.ng/2021/02/how-to-overcome-procastination-with-six-steps.html" TargetMode="External"/><Relationship Id="rId333" Type="http://schemas.openxmlformats.org/officeDocument/2006/relationships/hyperlink" Target="https://www.sciencedaily.com/releases/2007/01/070110090851.htm" TargetMode="External"/><Relationship Id="rId51" Type="http://schemas.openxmlformats.org/officeDocument/2006/relationships/hyperlink" Target="https://en.wikipedia.org/wiki/Procrastination#cite_note-Steel2010-21" TargetMode="External"/><Relationship Id="rId72" Type="http://schemas.openxmlformats.org/officeDocument/2006/relationships/hyperlink" Target="https://en.wikipedia.org/wiki/Collectivism_and_individualism" TargetMode="External"/><Relationship Id="rId93" Type="http://schemas.openxmlformats.org/officeDocument/2006/relationships/hyperlink" Target="https://en.wikipedia.org/wiki/Procrastination#cite_note-strub-31" TargetMode="External"/><Relationship Id="rId189" Type="http://schemas.openxmlformats.org/officeDocument/2006/relationships/hyperlink" Target="https://doi.org/10.1002%2Fpits.21760" TargetMode="External"/><Relationship Id="rId3" Type="http://schemas.openxmlformats.org/officeDocument/2006/relationships/hyperlink" Target="https://en.wikipedia.org/wiki/File:Patopal2.jpg" TargetMode="External"/><Relationship Id="rId214" Type="http://schemas.openxmlformats.org/officeDocument/2006/relationships/hyperlink" Target="https://search.worldcat.org/issn/1016-9040" TargetMode="External"/><Relationship Id="rId235" Type="http://schemas.openxmlformats.org/officeDocument/2006/relationships/hyperlink" Target="https://www.washingtonpost.com/news/wonk/wp/2016/04/27/why-you-cant-help-read-this-article-about-procrastination-instead-of-doing-your-job/" TargetMode="External"/><Relationship Id="rId256" Type="http://schemas.openxmlformats.org/officeDocument/2006/relationships/hyperlink" Target="https://www.jstor.org/stable/40063233" TargetMode="External"/><Relationship Id="rId277" Type="http://schemas.openxmlformats.org/officeDocument/2006/relationships/hyperlink" Target="https://pubmed.ncbi.nlm.nih.gov/11803113" TargetMode="External"/><Relationship Id="rId298" Type="http://schemas.openxmlformats.org/officeDocument/2006/relationships/hyperlink" Target="https://doi.org/10.1016%2Fj.paid.2005.11.023" TargetMode="External"/><Relationship Id="rId116" Type="http://schemas.openxmlformats.org/officeDocument/2006/relationships/hyperlink" Target="https://en.wikipedia.org/wiki/Wikipedia:NOTRS" TargetMode="External"/><Relationship Id="rId137" Type="http://schemas.openxmlformats.org/officeDocument/2006/relationships/hyperlink" Target="https://en.wikipedia.org/wiki/Procrastination#cite_note-54" TargetMode="External"/><Relationship Id="rId158" Type="http://schemas.openxmlformats.org/officeDocument/2006/relationships/hyperlink" Target="https://en.wikipedia.org/wiki/Avoidant_personality_disorder" TargetMode="External"/><Relationship Id="rId302" Type="http://schemas.openxmlformats.org/officeDocument/2006/relationships/hyperlink" Target="https://api.semanticscholar.org/CorpusID:2705082" TargetMode="External"/><Relationship Id="rId323" Type="http://schemas.openxmlformats.org/officeDocument/2006/relationships/hyperlink" Target="https://web.archive.org/web/20240224052118/https:/www.psychologytoday.com/intl/blog/how-be-yourself/201808/5-ways-finally-stop-procrastinating" TargetMode="External"/><Relationship Id="rId344" Type="http://schemas.openxmlformats.org/officeDocument/2006/relationships/hyperlink" Target="https://commons.wikimedia.org/wiki/Category:Procrastin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4390920"/>
            <a:ext cx="4219200" cy="38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Common Causes and Fixes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57200" y="371520"/>
            <a:ext cx="7934040" cy="242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500" b="0" u="none" strike="noStrike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Procrastination</a:t>
            </a:r>
            <a:endParaRPr lang="fr-FR" sz="7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26" name="Picture 2" descr="Special Edition - Pink Floyd - Time II, 2022 Artwork for Sale | San  Francisco Art Exchange">
            <a:extLst>
              <a:ext uri="{FF2B5EF4-FFF2-40B4-BE49-F238E27FC236}">
                <a16:creationId xmlns:a16="http://schemas.microsoft.com/office/drawing/2014/main" id="{4F7AC7FC-658C-2BD8-580A-877512CC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567" y="-2076247"/>
            <a:ext cx="11627934" cy="97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DD5B4AB-2C22-13A4-F4F9-DDDA98F1FDB5}"/>
              </a:ext>
            </a:extLst>
          </p:cNvPr>
          <p:cNvSpPr/>
          <p:nvPr/>
        </p:nvSpPr>
        <p:spPr>
          <a:xfrm>
            <a:off x="-1089567" y="-2053453"/>
            <a:ext cx="11627934" cy="9752654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475774C-E05E-84D3-576A-6D93EEB5A728}"/>
              </a:ext>
            </a:extLst>
          </p:cNvPr>
          <p:cNvSpPr txBox="1"/>
          <p:nvPr/>
        </p:nvSpPr>
        <p:spPr>
          <a:xfrm>
            <a:off x="-1949450" y="-179100"/>
            <a:ext cx="130429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Procrastination</a:t>
            </a:r>
          </a:p>
        </p:txBody>
      </p:sp>
      <p:sp>
        <p:nvSpPr>
          <p:cNvPr id="3" name="AutoShape 4" descr="Sad graveyard Stock Photos, Royalty Free Sad graveyard Images |  DepositPhotos">
            <a:extLst>
              <a:ext uri="{FF2B5EF4-FFF2-40B4-BE49-F238E27FC236}">
                <a16:creationId xmlns:a16="http://schemas.microsoft.com/office/drawing/2014/main" id="{D2912003-9ED2-5B7F-F46C-0E70856CB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049AA3-BFFD-CD4F-C9A4-8EAF9A1A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0" y="3183864"/>
            <a:ext cx="8407399" cy="3525309"/>
          </a:xfrm>
          <a:prstGeom prst="rect">
            <a:avLst/>
          </a:prstGeom>
        </p:spPr>
      </p:pic>
      <p:sp>
        <p:nvSpPr>
          <p:cNvPr id="12" name="Strzałka: w dół 11">
            <a:extLst>
              <a:ext uri="{FF2B5EF4-FFF2-40B4-BE49-F238E27FC236}">
                <a16:creationId xmlns:a16="http://schemas.microsoft.com/office/drawing/2014/main" id="{9FCD1654-811B-1734-B466-5D80C60F79CE}"/>
              </a:ext>
            </a:extLst>
          </p:cNvPr>
          <p:cNvSpPr/>
          <p:nvPr/>
        </p:nvSpPr>
        <p:spPr>
          <a:xfrm>
            <a:off x="1169443" y="1675104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41C81A35-9BF6-769E-EEE0-F666D5674BD0}"/>
              </a:ext>
            </a:extLst>
          </p:cNvPr>
          <p:cNvSpPr/>
          <p:nvPr/>
        </p:nvSpPr>
        <p:spPr>
          <a:xfrm>
            <a:off x="1777999" y="2963991"/>
            <a:ext cx="5892801" cy="2428561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trzałka: w dół 3">
            <a:extLst>
              <a:ext uri="{FF2B5EF4-FFF2-40B4-BE49-F238E27FC236}">
                <a16:creationId xmlns:a16="http://schemas.microsoft.com/office/drawing/2014/main" id="{54FA4F91-8A59-5723-FF29-6DEA58598167}"/>
              </a:ext>
            </a:extLst>
          </p:cNvPr>
          <p:cNvSpPr/>
          <p:nvPr/>
        </p:nvSpPr>
        <p:spPr>
          <a:xfrm>
            <a:off x="5352422" y="1671989"/>
            <a:ext cx="2695074" cy="12464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235" y="75930"/>
            <a:ext cx="4057560" cy="6860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Behavioral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Strategies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52235" y="325782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Dividing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goals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into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smaller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parts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setting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reward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system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can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boost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confidence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effectiveness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24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significantly</a:t>
            </a:r>
            <a:r>
              <a:rPr lang="pl-PL" sz="2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7170" name="Picture 2" descr="Cartoon Division Sign Stock Illustrations – 788 Cartoon Division Sign Stock  Illustrations, Vectors &amp; Clipart - Dreamstime">
            <a:extLst>
              <a:ext uri="{FF2B5EF4-FFF2-40B4-BE49-F238E27FC236}">
                <a16:creationId xmlns:a16="http://schemas.microsoft.com/office/drawing/2014/main" id="{549C4498-0944-5653-C8A7-2BFB6870B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0643"/>
            <a:ext cx="9144000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50+ Work Desk Pictures [HD] | Download Free Images on Unsplash">
            <a:extLst>
              <a:ext uri="{FF2B5EF4-FFF2-40B4-BE49-F238E27FC236}">
                <a16:creationId xmlns:a16="http://schemas.microsoft.com/office/drawing/2014/main" id="{331E322F-0739-FBA0-3841-FF4809E7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800351" y="371475"/>
            <a:ext cx="1943099" cy="127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Environmental</a:t>
            </a:r>
            <a:r>
              <a:rPr lang="en-US" sz="2800" b="0" i="1" u="none" strike="noStrike" dirty="0">
                <a:solidFill>
                  <a:schemeClr val="dk1"/>
                </a:solidFill>
                <a:effectLst/>
                <a:uFillTx/>
                <a:latin typeface="Mistral" panose="03090702030407020403" pitchFamily="66" charset="0"/>
                <a:ea typeface="Viaoda Libre"/>
              </a:rPr>
              <a:t> Adjustments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Mistral" panose="03090702030407020403" pitchFamily="66" charset="0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342540" y="2619367"/>
            <a:ext cx="5600880" cy="8572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Creating a distraction-free workspace and setting clear deadlines improve productivity and task completion.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1C5ADA4-8497-1BE4-56B3-CB2FE68B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4" t="44002" r="7596" b="3741"/>
          <a:stretch>
            <a:fillRect/>
          </a:stretch>
        </p:blipFill>
        <p:spPr>
          <a:xfrm>
            <a:off x="0" y="-2569030"/>
            <a:ext cx="9144000" cy="8564811"/>
          </a:xfrm>
          <a:prstGeom prst="rect">
            <a:avLst/>
          </a:prstGeom>
        </p:spPr>
      </p:pic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1130300" y="3405420"/>
            <a:ext cx="688340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Procrastination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 hard to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control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  <a:ea typeface="Albert Sans"/>
              </a:rPr>
              <a:t>,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with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nothing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but a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little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of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dedication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,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you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shall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overcome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  <a:ea typeface="Albert Sans"/>
              </a:rPr>
              <a:t>it</a:t>
            </a:r>
            <a:r>
              <a:rPr lang="pl-PL" sz="2400" dirty="0">
                <a:solidFill>
                  <a:schemeClr val="bg1"/>
                </a:solidFill>
                <a:latin typeface="Calibri"/>
                <a:ea typeface="Albert Sans"/>
              </a:rPr>
              <a:t>.</a:t>
            </a:r>
          </a:p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2400" dirty="0" err="1">
                <a:solidFill>
                  <a:schemeClr val="bg1"/>
                </a:solidFill>
                <a:latin typeface="Calibri"/>
              </a:rPr>
              <a:t>Everything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is</a:t>
            </a:r>
            <a:r>
              <a:rPr lang="pl-PL" sz="2400" b="0" u="none" strike="noStrike" dirty="0">
                <a:solidFill>
                  <a:schemeClr val="bg1"/>
                </a:solidFill>
                <a:effectLst/>
                <a:uFillTx/>
                <a:latin typeface="Calibri"/>
              </a:rPr>
              <a:t> in </a:t>
            </a:r>
            <a:r>
              <a:rPr lang="pl-PL" sz="2400" b="0" u="none" strike="noStrike" dirty="0" err="1">
                <a:solidFill>
                  <a:schemeClr val="bg1"/>
                </a:solidFill>
                <a:effectLst/>
                <a:uFillTx/>
                <a:latin typeface="Calibri"/>
              </a:rPr>
              <a:t>you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r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Calibri"/>
              </a:rPr>
              <a:t>hands</a:t>
            </a:r>
            <a:r>
              <a:rPr lang="pl-PL" sz="2400" dirty="0">
                <a:solidFill>
                  <a:schemeClr val="bg1"/>
                </a:solidFill>
                <a:latin typeface="Calibri"/>
              </a:rPr>
              <a:t>.</a:t>
            </a:r>
            <a:endParaRPr lang="fr-FR" sz="24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219450" y="437455"/>
            <a:ext cx="270510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Viaoda Libre"/>
                <a:ea typeface="Viaoda Libre"/>
              </a:rPr>
              <a:t>Conclusions</a:t>
            </a:r>
            <a:endParaRPr lang="fr-FR" sz="3600" b="0" u="none" strike="noStrike" dirty="0">
              <a:solidFill>
                <a:schemeClr val="bg1"/>
              </a:solidFill>
              <a:effectLst/>
              <a:uFillTx/>
              <a:latin typeface="Arial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426AD9B8-7829-067A-3123-6DD5A3749E11}"/>
              </a:ext>
            </a:extLst>
          </p:cNvPr>
          <p:cNvSpPr/>
          <p:nvPr/>
        </p:nvSpPr>
        <p:spPr>
          <a:xfrm rot="21084884">
            <a:off x="4203589" y="2053992"/>
            <a:ext cx="736823" cy="706022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 l="-17000" t="-38000" r="-17000" b="-3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62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– Wikipedia, wolna encyklopedia">
            <a:extLst>
              <a:ext uri="{FF2B5EF4-FFF2-40B4-BE49-F238E27FC236}">
                <a16:creationId xmlns:a16="http://schemas.microsoft.com/office/drawing/2014/main" id="{3A5212C2-3830-DE9F-A1D7-78195C1B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11"/>
            <a:ext cx="8734425" cy="36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2242F70-A8FE-2E15-0878-60DF68737C02}"/>
              </a:ext>
            </a:extLst>
          </p:cNvPr>
          <p:cNvSpPr txBox="1"/>
          <p:nvPr/>
        </p:nvSpPr>
        <p:spPr>
          <a:xfrm>
            <a:off x="2387748" y="203200"/>
            <a:ext cx="4368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 err="1">
                <a:latin typeface="Impact" panose="020B0806030902050204" pitchFamily="34" charset="0"/>
              </a:rPr>
              <a:t>What</a:t>
            </a:r>
            <a:r>
              <a:rPr lang="pl-PL" sz="3200" dirty="0">
                <a:latin typeface="Impact" panose="020B0806030902050204" pitchFamily="34" charset="0"/>
              </a:rPr>
              <a:t> </a:t>
            </a:r>
            <a:r>
              <a:rPr lang="pl-PL" sz="3200" dirty="0" err="1">
                <a:latin typeface="Impact" panose="020B0806030902050204" pitchFamily="34" charset="0"/>
              </a:rPr>
              <a:t>is</a:t>
            </a:r>
            <a:r>
              <a:rPr lang="pl-PL" sz="3200" dirty="0">
                <a:latin typeface="Impact" panose="020B0806030902050204" pitchFamily="34" charset="0"/>
              </a:rPr>
              <a:t> Procrastination?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5FC254-5AD5-49DE-3A1C-362FC4EDB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07803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EC1D5A6-A0D6-415C-3058-FF8AA403E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60" y="3499299"/>
            <a:ext cx="7052162" cy="1538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30" name="Picture 6" descr="Pató Péter Pál">
            <a:hlinkClick r:id="rId3"/>
            <a:extLst>
              <a:ext uri="{FF2B5EF4-FFF2-40B4-BE49-F238E27FC236}">
                <a16:creationId xmlns:a16="http://schemas.microsoft.com/office/drawing/2014/main" id="{AE2DB762-E34F-55B0-1544-966C33D18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-10402888"/>
            <a:ext cx="2381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The fictional character Pepper, a girl wearing plaid and a large hat, is shaving a yak while explaining to someone offscreen that this is a productive step in her work.">
            <a:hlinkClick r:id="rId5"/>
            <a:extLst>
              <a:ext uri="{FF2B5EF4-FFF2-40B4-BE49-F238E27FC236}">
                <a16:creationId xmlns:a16="http://schemas.microsoft.com/office/drawing/2014/main" id="{5469D9B4-F905-E842-90E6-09E383922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252" y="12700"/>
            <a:ext cx="23812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7"/>
            <a:extLst>
              <a:ext uri="{FF2B5EF4-FFF2-40B4-BE49-F238E27FC236}">
                <a16:creationId xmlns:a16="http://schemas.microsoft.com/office/drawing/2014/main" id="{BCFC5732-6D5D-4BF7-EB19-F9746F4E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264563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hlinkClick r:id="rId9"/>
            <a:extLst>
              <a:ext uri="{FF2B5EF4-FFF2-40B4-BE49-F238E27FC236}">
                <a16:creationId xmlns:a16="http://schemas.microsoft.com/office/drawing/2014/main" id="{C59CA5F3-BF59-DD68-11D0-9519C622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783675"/>
            <a:ext cx="2857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11"/>
            <a:extLst>
              <a:ext uri="{FF2B5EF4-FFF2-40B4-BE49-F238E27FC236}">
                <a16:creationId xmlns:a16="http://schemas.microsoft.com/office/drawing/2014/main" id="{2169597F-E8C3-1AE1-9F2D-3BEC5318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301200"/>
            <a:ext cx="3238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Edit this at Wikidata">
            <a:hlinkClick r:id="rId13" tooltip="Edit this at Wikidata"/>
            <a:extLst>
              <a:ext uri="{FF2B5EF4-FFF2-40B4-BE49-F238E27FC236}">
                <a16:creationId xmlns:a16="http://schemas.microsoft.com/office/drawing/2014/main" id="{622873A1-B851-27E2-0BC3-34FA6E00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23002875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4A7D6871-DFBA-2077-F84E-18F6DCF8A01D}"/>
              </a:ext>
            </a:extLst>
          </p:cNvPr>
          <p:cNvSpPr txBox="1"/>
          <p:nvPr/>
        </p:nvSpPr>
        <p:spPr>
          <a:xfrm>
            <a:off x="905847" y="1552999"/>
            <a:ext cx="8238153" cy="373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202122"/>
                </a:solidFill>
                <a:cs typeface="Arial" panose="020B0604020202020204" pitchFamily="34" charset="0"/>
              </a:rPr>
              <a:t>Appearance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54595D"/>
                </a:solidFill>
                <a:cs typeface="Arial" panose="020B0604020202020204" pitchFamily="34" charset="0"/>
              </a:rPr>
              <a:t>Text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Small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Standard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Large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54595D"/>
                </a:solidFill>
                <a:cs typeface="Arial" panose="020B0604020202020204" pitchFamily="34" charset="0"/>
              </a:rPr>
              <a:t>Width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Standard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Wide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54595D"/>
                </a:solidFill>
                <a:cs typeface="Arial" panose="020B0604020202020204" pitchFamily="34" charset="0"/>
              </a:rPr>
              <a:t>Color</a:t>
            </a:r>
            <a:r>
              <a:rPr lang="pl-PL" altLang="pl-PL" sz="100" dirty="0">
                <a:solidFill>
                  <a:srgbClr val="54595D"/>
                </a:solidFill>
                <a:cs typeface="Arial" panose="020B0604020202020204" pitchFamily="34" charset="0"/>
              </a:rPr>
              <a:t> (beta)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Automatic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Light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Dark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From Wikipedia,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encyclopedia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unnecessarily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something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despite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knowing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consequences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human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experience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involving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chores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putting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attending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appointment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submitting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job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broaching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stressful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issue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a partner. 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hindering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effect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" tooltip="Productivity"/>
              </a:rPr>
              <a:t>productivity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" tooltip="Depression (mood)"/>
              </a:rPr>
              <a:t>depression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" tooltip="Self-esteem"/>
              </a:rPr>
              <a:t>self-esteem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guilt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feelings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inadequacy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8"/>
              </a:rPr>
              <a:t>[1]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certain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demands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risky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outcomes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require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waiting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information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arrive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9"/>
              </a:rPr>
              <a:t>[2]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From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perspective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both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Western and Non-Western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exhibit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0" tooltip="Academy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but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order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failing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learn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much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Non-Western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order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looking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incompetent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demonstrating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front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perspectives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2" tooltip="Time management"/>
              </a:rPr>
              <a:t>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2" tooltip="Time management"/>
              </a:rPr>
              <a:t> management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multi-active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view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place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higher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job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accurately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finishing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view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designate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certain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amount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stop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allotted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expired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3"/>
              </a:rPr>
              <a:t>[4]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patterns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4" tooltip="Columbidae"/>
              </a:rPr>
              <a:t>pigeons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5" tooltip="Delayed gratification"/>
              </a:rPr>
              <a:t>delayed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5" tooltip="Delayed gratifica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5" tooltip="Delayed gratification"/>
              </a:rPr>
              <a:t>gratification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unique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humans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animals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6"/>
              </a:rPr>
              <a:t>[5]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experiments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evidence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pigeons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show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pigeons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choose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easy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hurry-up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7"/>
              </a:rPr>
              <a:t>[6]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studied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philosophers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psychologists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recently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8" tooltip="Behavioral economics"/>
              </a:rPr>
              <a:t>behavioral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8" tooltip="Behavioral economic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8" tooltip="Behavioral economics"/>
              </a:rPr>
              <a:t>economists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9"/>
              </a:rPr>
              <a:t>[7]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Etymology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0" tooltip="Latin language"/>
              </a:rPr>
              <a:t>Latin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procrastinare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pro-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forward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', with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-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crastinus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until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next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from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cras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tomorrow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originated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Latin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evolved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prefix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pro-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forward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', and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crastinus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'of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tomorrow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1"/>
              </a:rPr>
              <a:t>[8]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Prevalence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2" tooltip="University of Vermont"/>
              </a:rPr>
              <a:t>University of Vermont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published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1984, 46%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subjects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always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nearly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always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writing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papers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approximately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30%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(by 28% and 30%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respectively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Nearly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quarter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subjects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a problem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regarding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same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65%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writing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papers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approximately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62%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same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55%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3"/>
              </a:rPr>
              <a:t>[9]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 1992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"52%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surveyed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moderate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high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concerning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4"/>
              </a:rPr>
              <a:t>[10]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2004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70%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university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categorized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themselves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1984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50%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consistently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major problem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5"/>
              </a:rPr>
              <a:t>[11]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performed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university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greater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unpleasant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impositions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student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required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skills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accomplishing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6"/>
              </a:rPr>
              <a:t>[12]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point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relevance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industry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State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Art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Organizational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Personal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Procrastination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Employees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a Modern Russian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Industrial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Enterprise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published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Russia",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identify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affected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employees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habits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intensity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evaluations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within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perception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opinions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management and/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upper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decisions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7"/>
              </a:rPr>
              <a:t>[13]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Behavioral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criteria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of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academic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procrastination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Gregory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Schraw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Theresa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Wadkins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Lori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Olafson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2007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proposed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criteria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classified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counterproductive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needless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8"/>
              </a:rPr>
              <a:t>[14]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Steel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reviewed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previous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attempts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define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concluded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2007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voluntarily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despite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off for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9"/>
              </a:rPr>
              <a:t>[15]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Sabini and Silver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argued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deemed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argue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behind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40"/>
              </a:rPr>
              <a:t>[16]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Further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conducted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Pogorskiy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Beckmann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learners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characterised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sequential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patterns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learners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web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navigation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behaviour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41"/>
              </a:rPr>
              <a:t>[17]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integrates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theories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meta-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analytic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temporal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motivation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theory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summarizes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predictors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expectancy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mathematical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equation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9"/>
              </a:rPr>
              <a:t>[15]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Psychological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perspective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3" tooltip="Pleasure principle (psychology)"/>
              </a:rPr>
              <a:t>pleasure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3" tooltip="Pleasure principle (psychology)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3" tooltip="Pleasure principle (psychology)"/>
              </a:rPr>
              <a:t>principle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prefer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stressful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In 2019,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conducted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Rinaldi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et al.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impairments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role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44"/>
              </a:rPr>
              <a:t>[18]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As the deadline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target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grows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closer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decide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45"/>
              </a:rPr>
              <a:t>[19]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6" tooltip="Psychologist"/>
              </a:rPr>
              <a:t>psychologists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cite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7" tooltip="Coping"/>
              </a:rPr>
              <a:t>mechanism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7" tooltip="Coping"/>
              </a:rPr>
              <a:t> for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7" tooltip="Coping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with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8" tooltip="Anxiety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starting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decision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49"/>
              </a:rPr>
              <a:t>[20]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Steel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2010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start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early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0" tooltip="Impulsivity"/>
              </a:rPr>
              <a:t>impulsiveness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51"/>
              </a:rPr>
              <a:t>[21]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Coping</a:t>
            </a:r>
            <a:r>
              <a:rPr lang="pl-PL" altLang="pl-PL" sz="100" b="1" dirty="0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responses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2" tooltip="Coping (psychology)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task-oriented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problem-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solving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employed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3" tooltip="Cognitive dissonance"/>
              </a:rPr>
              <a:t>cognitive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53" tooltip="Cognitive dissonance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3" tooltip="Cognitive dissonance"/>
              </a:rPr>
              <a:t>dissonance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option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provides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immediate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consequently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attractive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point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discovery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54"/>
              </a:rPr>
              <a:t>[22]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55"/>
              </a:rPr>
              <a:t>[23]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[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56" tooltip="Wikipedia:Citing sources"/>
              </a:rPr>
              <a:t>page</a:t>
            </a:r>
            <a:r>
              <a:rPr lang="pl-PL" altLang="pl-PL" sz="100" i="1" baseline="30000" dirty="0">
                <a:solidFill>
                  <a:srgbClr val="3366CC"/>
                </a:solidFill>
                <a:cs typeface="Arial" panose="020B0604020202020204" pitchFamily="34" charset="0"/>
                <a:hlinkClick r:id="rId56" tooltip="Wikipedia:Citing sources"/>
              </a:rPr>
              <a:t> 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56" tooltip="Wikipedia:Citing sources"/>
              </a:rPr>
              <a:t>needed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emotion-oriented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strategies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similar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Freudian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7" tooltip="Defense mechanisms"/>
              </a:rPr>
              <a:t>defense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57" tooltip="Defense mechanism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7" tooltip="Defense mechanisms"/>
              </a:rPr>
              <a:t>mechanisms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styles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58" tooltip="Self-handicapping"/>
              </a:rPr>
              <a:t>self-handicapping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following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59"/>
              </a:rPr>
              <a:t>[24]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0" tooltip="Avoidance coping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situation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takes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place.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1" tooltip="Denial"/>
              </a:rPr>
              <a:t>Denial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2" tooltip="Minimisation (psychology)"/>
              </a:rPr>
              <a:t>trivialization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Pretending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essential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of immediate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3" tooltip="Distraction"/>
              </a:rPr>
              <a:t>Distraction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Engaging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immersing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prevent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Descending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4" tooltip="Counterfactual thinking"/>
              </a:rPr>
              <a:t>counterfactuality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consequences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situations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Valorisation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Pointing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satisfaction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something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Blaming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Delusional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attributions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rationalizing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beyond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control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Mocking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Using humor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validate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problem-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solving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taxing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outlook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pursued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remain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pursuing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requires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changing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situation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prevent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minimize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re-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occurrence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2006,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5" tooltip="Neuroticism"/>
              </a:rPr>
              <a:t>neuroticism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direct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mediated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6" tooltip="Conscientiousness"/>
              </a:rPr>
              <a:t>conscientiousness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7"/>
              </a:rPr>
              <a:t>[25]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1982,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inherent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feature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Putting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until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moment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isn't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reason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moment".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8"/>
              </a:rPr>
              <a:t>[26]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Steel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et al.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explained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2001,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represent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inadequate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inefficient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planning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9"/>
              </a:rPr>
              <a:t>[27]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Cultural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perspective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According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McGregor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Andrew Elliot (2001); Christopher Wolters (2003),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portions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undergraduate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"performance-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model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0" tooltip="Goal orientation"/>
              </a:rPr>
              <a:t>achievement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70" tooltip="Goal orienta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0" tooltip="Goal orientation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Andrew Elliot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Judith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Harackiewicz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(1996)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performance-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concerned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about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comparisons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wanting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look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incompetent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demonstrating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adopt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facade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competence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front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Gregory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Arief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Youyan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Nie (2008)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characteristics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direct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influence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closely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aligned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'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beliefs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Sonja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Dekker and Ronald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Fischer's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(2008) meta-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analysis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across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thirteen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societies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revealed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"mastery-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degree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incentive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reflective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contrast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Eastern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"performance-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efforts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maintain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image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display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front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addition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Hazel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Markus 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1" tooltip="Shinobu Kitayama"/>
              </a:rPr>
              <a:t>Shinobu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71" tooltip="Shinobu Kitayama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1" tooltip="Shinobu Kitayama"/>
              </a:rPr>
              <a:t>Kitayama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(1991)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non-Western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rather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standing out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part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relevant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Sushila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Niles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(1998)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Australian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Sri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Lankan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confirmed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revealing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Australian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pursued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Sri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Lankan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desired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collaborative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Multiple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Kuo-Shu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Yang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An-Bang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Yu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(1987, 1988, 1990)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Chinese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Japanese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fulfillment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obligation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responsibility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family network, not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accomplishments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Yang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Yu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(1987)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2" tooltip="Collectivism and individualism"/>
              </a:rPr>
              <a:t>collectivism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3" tooltip="Confucianism"/>
              </a:rPr>
              <a:t>Confucianism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non-Western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emphasis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cooperation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family unit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community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Guided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cultural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intuitively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senses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degree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differentiates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orientation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21"/>
              </a:rPr>
              <a:t>[3]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Health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perspective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To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certain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degree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4" tooltip="Normality (behavior)"/>
              </a:rPr>
              <a:t>normal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regarded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useful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prioritize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tendency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truly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valued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75"/>
              </a:rPr>
              <a:t>[28]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excessive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problem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impede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normal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functioning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happens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6" tooltip="Stress (biology)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77"/>
              </a:rPr>
              <a:t>[29]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8" tooltip="Anxiety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sense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8" tooltip="Guilt (emotion)"/>
              </a:rPr>
              <a:t>guilt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9" tooltip="Crisis"/>
              </a:rPr>
              <a:t>crisis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" tooltip="Productivity"/>
              </a:rPr>
              <a:t>productivity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disapproval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meeting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responsibilities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commitments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Together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feelings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promote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further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almost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0" tooltip="Chronic condition"/>
              </a:rPr>
              <a:t>chronic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difficulties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support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1" tooltip="Social stigma"/>
              </a:rPr>
              <a:t>social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1" tooltip="Social stigma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1" tooltip="Social stigma"/>
              </a:rPr>
              <a:t>stigmas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belief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task-aversion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2" tooltip="Laziness"/>
              </a:rPr>
              <a:t>laziness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3" tooltip="Self discipline"/>
              </a:rPr>
              <a:t>willpower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ambition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problematic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might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underlying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4" tooltip="Mental disorder"/>
              </a:rPr>
              <a:t>psychological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4" tooltip="Mental disorder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4" tooltip="Mental disorder"/>
              </a:rPr>
              <a:t>disorder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9"/>
              </a:rPr>
              <a:t>[15]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5" tooltip="Physiological"/>
              </a:rPr>
              <a:t>physiological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roots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concerned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role of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6" tooltip="Prefrontal cortex"/>
              </a:rPr>
              <a:t>prefrontal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6" tooltip="Prefrontal cortex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6" tooltip="Prefrontal cortex"/>
              </a:rPr>
              <a:t>cortex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87"/>
              </a:rPr>
              <a:t>[30]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brain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8" tooltip="Executive functions"/>
              </a:rPr>
              <a:t>executive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8" tooltip="Executive function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8" tooltip="Executive functions"/>
              </a:rPr>
              <a:t>brain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8" tooltip="Executive function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8" tooltip="Executive functions"/>
              </a:rPr>
              <a:t>functions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9" tooltip="Inhibitory control"/>
              </a:rPr>
              <a:t>impulse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89" tooltip="Inhibitory control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9" tooltip="Inhibitory control"/>
              </a:rPr>
              <a:t>control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0" tooltip="Attention"/>
              </a:rPr>
              <a:t>attention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planning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consistent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functions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1" tooltip="Executive dysfunction"/>
              </a:rPr>
              <a:t>lack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1" tooltip="Executive dysfunc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1" tooltip="Executive dysfunction"/>
              </a:rPr>
              <a:t>thereof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prefrontal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cortex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filter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decreasing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distracting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stimuli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brain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regions.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Damage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avert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diversions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organization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attention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similar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prefrontal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lobe's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role in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2" tooltip="Attention deficit hyperactivity disorder"/>
              </a:rPr>
              <a:t>ADHD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under-activated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93"/>
              </a:rPr>
              <a:t>[31]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a 2014 U.S.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surveying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4" tooltip="Twin"/>
              </a:rPr>
              <a:t>fraternal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5" tooltip="Twin"/>
              </a:rPr>
              <a:t>identical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5" tooltip="Twi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5" tooltip="Twin"/>
              </a:rPr>
              <a:t>twin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pairs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both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moderately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heritable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separable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genetic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</a:t>
            </a:r>
            <a:r>
              <a:rPr lang="pl-PL" altLang="pl-PL" sz="100" baseline="-30000" dirty="0" err="1">
                <a:solidFill>
                  <a:srgbClr val="202122"/>
                </a:solidFill>
                <a:cs typeface="Arial" panose="020B0604020202020204" pitchFamily="34" charset="0"/>
              </a:rPr>
              <a:t>genetic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= 1.0),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unique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genetic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influences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either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96"/>
              </a:rPr>
              <a:t>[32]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authors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confirmed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constructs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developed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evolutionary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hypothesis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by-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product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impulsivity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"(a) 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heritable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(b)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genetic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(c)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-management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component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shared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96"/>
              </a:rPr>
              <a:t>[32]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In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culture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Portrait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Pató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Péter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Pál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(7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1795 – 28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1855), a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7" tooltip="Hungarians"/>
              </a:rPr>
              <a:t>Hungarian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judge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Muzsla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inspired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personification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Hungary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Pató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Pál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the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8" tooltip="Personification"/>
              </a:rPr>
              <a:t>personification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portrayed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pipe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-smoking gentleman.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appears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9" tooltip="Sándor Petőfi"/>
              </a:rPr>
              <a:t>Sándor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9" tooltip="Sándor Petőfi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99" tooltip="Sándor Petőfi"/>
              </a:rPr>
              <a:t>Petőfi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one of the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0" tooltip="Hungarian literature"/>
              </a:rPr>
              <a:t>Hungarian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00" tooltip="Hungarian literature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0" tooltip="Hungarian literature"/>
              </a:rPr>
              <a:t>poets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A real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judge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accredited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inspiration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referred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famous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"Ej,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ráérünk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arra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még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!" (from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Hungarian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we've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!")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catchphrase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Correlates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linked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complex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arrangement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1" tooltip="Cognitive psychology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2" tooltip="Affect (psychology)"/>
              </a:rPr>
              <a:t>affective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3" tooltip="Behavior"/>
              </a:rPr>
              <a:t>behavioral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desirability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esteem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8" tooltip="Anxiety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" tooltip="Depression (mood)"/>
              </a:rPr>
              <a:t>depression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3"/>
              </a:rPr>
              <a:t>[9]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future-oriented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counterparts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hypothesized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4" tooltip="Hedonism"/>
              </a:rPr>
              <a:t>hedonistic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perspectives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instead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predicted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fatalistic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hopeless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attitude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towards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life.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05"/>
              </a:rPr>
              <a:t>[33]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6" tooltip="Morningness–eveningness questionnaire"/>
              </a:rPr>
              <a:t>eveningness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sleeping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patterns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07"/>
              </a:rPr>
              <a:t>[34]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Smartphone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addiction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factor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interferes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sleep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characterized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compulsive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patterns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malfunction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smartphone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suspended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withdrawal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occur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seriously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affecting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sleep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08"/>
              </a:rPr>
              <a:t>[35]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06" tooltip="Morningness–eveningness questionnaire"/>
              </a:rPr>
              <a:t>morningness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across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lifespan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decreases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9"/>
              </a:rPr>
              <a:t>[15]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09"/>
              </a:rPr>
              <a:t>[36]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Perfectionism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Main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article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10" tooltip="Perfectionism (psychology)"/>
              </a:rPr>
              <a:t>Perfectionism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10" tooltip="Perfectionism (psychology)"/>
              </a:rPr>
              <a:t> (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10" tooltip="Perfectionism (psychology)"/>
              </a:rPr>
              <a:t>psychology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10" tooltip="Perfectionism (psychology)"/>
              </a:rPr>
              <a:t>)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Traditionally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tendency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evaluate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outcomes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evaluation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heightened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self-consciousness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recurrent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mood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"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1" tooltip="Workaholic"/>
              </a:rPr>
              <a:t>workaholism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adaptive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2" tooltip="Egosyntonic and egodystonic"/>
              </a:rPr>
              <a:t>egosyntonic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less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maladaptive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problem—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2" tooltip="Egosyntonic and egodystonic"/>
              </a:rPr>
              <a:t>egodystonic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high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3"/>
              </a:rPr>
              <a:t>[37]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regression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analysis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2007,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moderate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typically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slightly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with "the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exception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clinical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counseling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9"/>
              </a:rPr>
              <a:t>[15]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pursuing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unattainable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failure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4"/>
              </a:rPr>
              <a:t>[38]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Unrealistic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destroy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" tooltip="Self-esteem"/>
              </a:rPr>
              <a:t>self-esteem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self-repudiation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self-contempt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widespread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unhappiness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essential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recognize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accept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failure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without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condemning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5"/>
              </a:rPr>
              <a:t>[39]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[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116" tooltip="Wikipedia:NOTRS"/>
              </a:rPr>
              <a:t>better</a:t>
            </a:r>
            <a:r>
              <a:rPr lang="pl-PL" altLang="pl-PL" sz="100" i="1" baseline="30000" dirty="0">
                <a:solidFill>
                  <a:srgbClr val="3366CC"/>
                </a:solidFill>
                <a:cs typeface="Arial" panose="020B0604020202020204" pitchFamily="34" charset="0"/>
                <a:hlinkClick r:id="rId116" tooltip="Wikipedia:NOTRS"/>
              </a:rPr>
              <a:t> 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116" tooltip="Wikipedia:NOTRS"/>
              </a:rPr>
              <a:t>source</a:t>
            </a:r>
            <a:r>
              <a:rPr lang="pl-PL" altLang="pl-PL" sz="100" i="1" baseline="30000" dirty="0">
                <a:solidFill>
                  <a:srgbClr val="3366CC"/>
                </a:solidFill>
                <a:cs typeface="Arial" panose="020B0604020202020204" pitchFamily="34" charset="0"/>
                <a:hlinkClick r:id="rId116" tooltip="Wikipedia:NOTRS"/>
              </a:rPr>
              <a:t> 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116" tooltip="Wikipedia:NOTRS"/>
              </a:rPr>
              <a:t>needed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stop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flaws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to set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easier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achieve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Academic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According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Educational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Science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Professor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Odaci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problem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college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years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part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college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efficient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2" tooltip="Time management"/>
              </a:rPr>
              <a:t>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2" tooltip="Time management"/>
              </a:rPr>
              <a:t> management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skills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Internet.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Odaci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notes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colleges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provide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fast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twenty-four-hour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Internet service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accustomed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to, and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irresponsible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firewalls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engulfed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distractions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7"/>
              </a:rPr>
              <a:t>[40]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6" tooltip="Psychologist"/>
              </a:rPr>
              <a:t>Psychologist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William J.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Knaus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estimated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90% of college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25%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chronic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typically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abandon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higher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18"/>
              </a:rPr>
              <a:t>[41]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19" tooltip="Student syndrome"/>
              </a:rPr>
              <a:t>Student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9" tooltip="Student syndrome"/>
              </a:rPr>
              <a:t>syndrome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phenomenon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student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begin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themselves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immediately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deadline.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usefulness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buffers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built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duration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20" tooltip="Estimation (project management)"/>
              </a:rPr>
              <a:t>estimates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a 2002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indicate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many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accordingly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set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self-imposed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without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spaced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difficulties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optimally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setting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self-imposed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deadlines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lack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spacing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results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1"/>
              </a:rPr>
              <a:t>[42]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one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experiment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participation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online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five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higher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deadline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summed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total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first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available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most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week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deadline.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9"/>
              </a:rPr>
              <a:t>[27]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Additionally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decisions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I'll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degree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out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first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about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jobs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careers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finish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University".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2"/>
              </a:rPr>
              <a:t>[43]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cited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failure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success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legitimate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precedence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school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job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3"/>
              </a:rPr>
              <a:t>[44]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receive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et al. (1997) 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one-third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scores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attributed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recurring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consistent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high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Howell et al. (2006)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scores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widely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scales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3"/>
              </a:rPr>
              <a:t>[9]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4"/>
              </a:rPr>
              <a:t>[45]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assessment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5"/>
              </a:rPr>
              <a:t>[46]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In 2005,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conducted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 Angela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Chu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Nam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Choi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published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26" tooltip="The Journal of Social Psychology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26" tooltip="The Journal of Social Psychology"/>
              </a:rPr>
              <a:t>Journal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26" tooltip="The Journal of Social Psychology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26" tooltip="The Journal of Social Psychology"/>
              </a:rPr>
              <a:t>Social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26" tooltip="The Journal of Social Psychology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26" tooltip="The Journal of Social Psychology"/>
              </a:rPr>
              <a:t>Psychology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understand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definition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absence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self-regulated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performance, from the 1977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Ellis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&amp;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Knaus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identified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types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traditional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denote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passive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person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enjoyment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goal-oriented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calls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functioning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self-handicapping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environment.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addition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perceptions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control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passive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major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differentiator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two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types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much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similar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sense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purpose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possess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efficient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time-structuring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But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surprisingly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passive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showed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similar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levels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performance.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population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college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majority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sample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women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Asian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origin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Comparisons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chronic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pathological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7"/>
              </a:rPr>
              <a:t>[47]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emerge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compared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Steel et al.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constructed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scales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Silver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Sabini's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and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criteria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sought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objectively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9"/>
              </a:rPr>
              <a:t>[27]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practice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computer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pace,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supervised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class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could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chapter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quizzes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weighted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average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chapter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quiz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quantified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number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practice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left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uncompleted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Researchers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moderate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(r = 0.35).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inverse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number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(r = −0.78).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Observed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very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strongly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course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(r = −0.87), as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r = −0.36).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self-reported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majority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literature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be the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appropriate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It was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contributed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grades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Steel et al.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practice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exercises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tended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perform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much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69"/>
              </a:rPr>
              <a:t>[27]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</a:b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considerably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widespread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general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population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70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reporting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assignments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point.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8"/>
              </a:rPr>
              <a:t>[48]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 2014 panel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Germany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thousand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university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students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frequency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misconduct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i.e.,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fraudulent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excuses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plagiarism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forbidden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carrying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forbidden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exams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parts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homework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fabrication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falsification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data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variety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misconduct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argues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misconduct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cope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consequences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performance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impairment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9"/>
              </a:rPr>
              <a:t>[49]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Theoretical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framings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framed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error in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0" tooltip="Self-regulation theory"/>
              </a:rPr>
              <a:t>self-regulation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Kuhl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distinguished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conscious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subconscious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regulation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It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distinguished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strategic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deliberately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positively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acknowledges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benefit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delay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exceed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term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benefits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24"/>
              </a:rPr>
              <a:t>[45]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: 6 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Management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interventions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self-regulation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1" tooltip="Coherence therapy"/>
              </a:rPr>
              <a:t>coherence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31" tooltip="Coherence therap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1" tooltip="Coherence therapy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commitment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acceptance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2"/>
              </a:rPr>
              <a:t>[50]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: 15 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average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largest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effects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demonstrating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substantial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possible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2"/>
              </a:rPr>
              <a:t>[50]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: 27 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Cognitive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behavioural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identifies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surrounding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labels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dysfunctional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corrects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associate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corrected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2"/>
              </a:rPr>
              <a:t>[50]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: 16 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One form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self-regulation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2" tooltip="Time management"/>
              </a:rPr>
              <a:t>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2" tooltip="Time management"/>
              </a:rPr>
              <a:t> management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does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normally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issues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interventions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often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combined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Coherence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understand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underlying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truth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behind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acceptance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therapy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viewing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emotional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responses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transitory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Strength-based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aim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foster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3" tooltip="Self-efficacy"/>
              </a:rPr>
              <a:t>self-efficacy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knowledge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application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capabilities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 by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their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strengths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2"/>
              </a:rPr>
              <a:t>[50]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: 17 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practices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reduce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4"/>
              </a:rPr>
              <a:t>[51]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habits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thoughts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self-defeating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fear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difficulty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concentrating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management,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indecisiveness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5"/>
              </a:rPr>
              <a:t>[52]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Fair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evaluation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strengths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weaknesses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priorities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positive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concrete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meaningful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6"/>
              </a:rPr>
              <a:t>[53]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Structuring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organization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daily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6"/>
              </a:rPr>
              <a:t>[53]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Modification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environment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newly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gained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perspective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elimination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minimization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noise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distraction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investing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effort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relevant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matters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ceasing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day-dreaming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6"/>
              </a:rPr>
              <a:t>[53]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Disciplining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set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priorities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6"/>
              </a:rPr>
              <a:t>[53]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enjoyable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socializing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constructive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hobbies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issues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small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blocks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instead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attempting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risking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intimidation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5"/>
              </a:rPr>
              <a:t>[52]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prevent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relapse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reinforce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-set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needs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yourself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rewarded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balanced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accomplished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Making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plan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rigid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schedule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format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might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everyone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 hard-and-fast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rule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follow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if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turns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out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counter-productive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Instead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scheduling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execute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flexible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unstructured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schedule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slots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necessary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7"/>
              </a:rPr>
              <a:t>[54]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Steel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suggests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38"/>
              </a:rPr>
              <a:t>[55]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better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22" tooltip="Time management"/>
              </a:rPr>
              <a:t>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2" tooltip="Time management"/>
              </a:rPr>
              <a:t> management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overcoming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including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aware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hours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(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person"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night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").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good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creatively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utilize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internal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9" tooltip="Circadian rhythm"/>
              </a:rPr>
              <a:t>circadian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39" tooltip="Circadian rhythm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39" tooltip="Circadian rhythm"/>
              </a:rPr>
              <a:t>rhythms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suited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the most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challenging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productive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Steel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states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essential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realistic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goals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tackle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one problem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cherish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"small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successes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". Brian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O'Leary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supports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-life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balance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...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actually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ways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productive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suggesting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dedicating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leisure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activities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motivation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one's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efficiency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handling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40"/>
              </a:rPr>
              <a:t>[56]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not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lifelong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learn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go,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find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different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methods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strategies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help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focus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avoid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impulses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41"/>
              </a:rPr>
              <a:t>[57]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After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contemplating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own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habits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philosopher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42" tooltip="John Perry (philosopher)"/>
              </a:rPr>
              <a:t>John Perry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authored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essay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entitled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Structured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Procrastination",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43"/>
              </a:rPr>
              <a:t>[58]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wherein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proposes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"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cheat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"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method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safer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tackling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4" tooltip="Pyramid scheme"/>
              </a:rPr>
              <a:t>pyramid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44" tooltip="Pyramid scheme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4" tooltip="Pyramid scheme"/>
              </a:rPr>
              <a:t>scheme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reinforce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unpleasant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tasks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needed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completed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 a quasi-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prioritized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order.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Links to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other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afflictions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persistent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tremendously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disruptive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life.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individuals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reveal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psychiatric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disorders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linked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5" tooltip="Major depressive disorder"/>
              </a:rPr>
              <a:t>depression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irrational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" tooltip="Self-esteem"/>
              </a:rPr>
              <a:t>self-esteem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8" tooltip="Anxiety"/>
              </a:rPr>
              <a:t>anxiety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neurological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disorders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such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92" tooltip="Attention deficit hyperactivity disorder"/>
              </a:rPr>
              <a:t>ADHD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46" tooltip="Obsessive–compulsive disorder"/>
              </a:rPr>
              <a:t>OCD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Others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found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78" tooltip="Guilt (emotion)"/>
              </a:rPr>
              <a:t>guilt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47"/>
              </a:rPr>
              <a:t>[59]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77"/>
              </a:rPr>
              <a:t>[29]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Therefore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important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for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become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chronic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perceived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debilitating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seek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out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trained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8" tooltip="Psychotherapy"/>
              </a:rPr>
              <a:t>therapist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49" tooltip="Psychiatry"/>
              </a:rPr>
              <a:t>psychiatrist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investigate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whether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underlying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mental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issue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present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50"/>
              </a:rPr>
              <a:t>[60]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With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distant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deadline,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less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physical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illness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do non-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However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as the deadline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approaches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reversed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report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symptoms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physical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illness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medical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visits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77"/>
              </a:rPr>
              <a:t>[29]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to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extent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experience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cause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quality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life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decrease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significantly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along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overall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happiness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ability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increase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neuroticism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while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decreasing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conscientiousness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optimism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35"/>
              </a:rPr>
              <a:t>[11]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also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lead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insomnia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Alisa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Hrustic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said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in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Men's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"The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people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scored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above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the median on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survey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—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1.5 to 3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times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symptoms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insomnia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like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difficulty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falling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asleep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those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who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scored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lower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on the test."</a:t>
            </a:r>
            <a:r>
              <a:rPr lang="pl-PL" altLang="pl-PL" sz="100" baseline="30000" dirty="0">
                <a:solidFill>
                  <a:srgbClr val="3366CC"/>
                </a:solidFill>
                <a:cs typeface="Arial" panose="020B0604020202020204" pitchFamily="34" charset="0"/>
                <a:hlinkClick r:id="rId151"/>
              </a:rPr>
              <a:t>[61]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Insomnia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add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problems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as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severe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negative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impact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See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also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   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Illustration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by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2" tooltip="David Revoy"/>
              </a:rPr>
              <a:t>David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2" tooltip="David Revoy"/>
              </a:rPr>
              <a:t>Revoy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of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metaphor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3" tooltip="Yak shaving"/>
              </a:rPr>
              <a:t>yak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3" tooltip="Yak shaving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3" tooltip="Yak shaving"/>
              </a:rPr>
              <a:t>shaving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character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4" tooltip="Pepper&amp;Carrot"/>
              </a:rPr>
              <a:t>Pepper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depicted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literally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shaving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yak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5" tooltip="Akrasia"/>
              </a:rPr>
              <a:t>Akrasia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6" tooltip="Attention economy"/>
              </a:rPr>
              <a:t>Attention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6" tooltip="Attention econom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6" tooltip="Attention economy"/>
              </a:rPr>
              <a:t>economy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7" tooltip="Attention management"/>
              </a:rPr>
              <a:t>Attention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7" tooltip="Attention management"/>
              </a:rPr>
              <a:t> management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0" tooltip="Avoidance coping"/>
              </a:rPr>
              <a:t>Avoidance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60" tooltip="Avoidance coping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0" tooltip="Avoidance coping"/>
              </a:rPr>
              <a:t>coping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8" tooltip="Avoidant personality disorder"/>
              </a:rPr>
              <a:t>Avoidant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8" tooltip="Avoidant personality disorder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8" tooltip="Avoidant personality disorder"/>
              </a:rPr>
              <a:t>personality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8" tooltip="Avoidant personality disorder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8" tooltip="Avoidant personality disorder"/>
              </a:rPr>
              <a:t>disorder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9" tooltip="Bedtime procrastination"/>
              </a:rPr>
              <a:t>Bedtime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59" tooltip="Bedtime procrastina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59" tooltip="Bedtime procrastination"/>
              </a:rPr>
              <a:t>procrastination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0" tooltip="Decision making"/>
              </a:rPr>
              <a:t>Decision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0" tooltip="Decision making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0" tooltip="Decision making"/>
              </a:rPr>
              <a:t>making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63" tooltip="Distraction"/>
              </a:rPr>
              <a:t>Distraction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1" tooltip="Distributed practice"/>
              </a:rPr>
              <a:t>Distributed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1" tooltip="Distributed practice"/>
              </a:rPr>
              <a:t>practice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2" tooltip="Dunning–Kruger effect"/>
              </a:rPr>
              <a:t>Dunning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2" tooltip="Dunning–Kruger effect"/>
              </a:rPr>
              <a:t>–Kruger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2" tooltip="Dunning–Kruger effect"/>
              </a:rPr>
              <a:t>effect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2" tooltip="Egosyntonic and egodystonic"/>
              </a:rPr>
              <a:t>Egosyntonic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12" tooltip="Egosyntonic and egodystonic"/>
              </a:rPr>
              <a:t> and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12" tooltip="Egosyntonic and egodystonic"/>
              </a:rPr>
              <a:t>egodystonic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3" tooltip="Emotional self-regulation"/>
              </a:rPr>
              <a:t>Emotional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3" tooltip="Emotional self-regulation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3" tooltip="Emotional self-regulation"/>
              </a:rPr>
              <a:t>self-regulation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4" tooltip="Empathy gap (social psychology)"/>
              </a:rPr>
              <a:t>Empathy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4" tooltip="Empathy gap (social psychology)"/>
              </a:rPr>
              <a:t> gap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5" tooltip="Hyperbolic discounting"/>
              </a:rPr>
              <a:t>Hyperbolic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5" tooltip="Hyperbolic discounting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5" tooltip="Hyperbolic discounting"/>
              </a:rPr>
              <a:t>discounting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6" tooltip="Law of triviality"/>
              </a:rPr>
              <a:t>Law of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6" tooltip="Law of triviality"/>
              </a:rPr>
              <a:t>triviality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82" tooltip="Laziness"/>
              </a:rPr>
              <a:t>Laziness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7" tooltip="Life skills"/>
              </a:rPr>
              <a:t>Life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7" tooltip="Life skills"/>
              </a:rPr>
              <a:t>skills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8" tooltip="Passive-aggressive behavior"/>
              </a:rPr>
              <a:t>Passive-aggressive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8" tooltip="Passive-aggressive behavior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8" tooltip="Passive-aggressive behavior"/>
              </a:rPr>
              <a:t>behavior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9" tooltip="Postponement of affect"/>
              </a:rPr>
              <a:t>Postponement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69" tooltip="Postponement of affect"/>
              </a:rPr>
              <a:t> of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69" tooltip="Postponement of affect"/>
              </a:rPr>
              <a:t>affect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0" tooltip="Precrastination"/>
              </a:rPr>
              <a:t>Precrastination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1" tooltip="Refusal of work"/>
              </a:rPr>
              <a:t>Refusal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1" tooltip="Refusal of work"/>
              </a:rPr>
              <a:t> of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1" tooltip="Refusal of work"/>
              </a:rPr>
              <a:t>work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2" tooltip="Resistance (creativity)"/>
              </a:rPr>
              <a:t>Resistance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2" tooltip="Resistance (creativity)"/>
              </a:rPr>
              <a:t> (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2" tooltip="Resistance (creativity)"/>
              </a:rPr>
              <a:t>creativity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2" tooltip="Resistance (creativity)"/>
              </a:rPr>
              <a:t>)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3" tooltip="Restraint bias"/>
              </a:rPr>
              <a:t>Restraint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3" tooltip="Restraint bia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3" tooltip="Restraint bias"/>
              </a:rPr>
              <a:t>bias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4" tooltip="Tardiness (vice)"/>
              </a:rPr>
              <a:t>Tardiness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4" tooltip="Tardiness (vice)"/>
              </a:rPr>
              <a:t> (vice)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Temporal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motivation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42" tooltip="Temporal motivation theory"/>
              </a:rPr>
              <a:t>theory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22" tooltip="Time management"/>
              </a:rPr>
              <a:t>Time management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5" tooltip="Time perception"/>
              </a:rPr>
              <a:t>Time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5" tooltip="Time perception"/>
              </a:rPr>
              <a:t>perception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6" tooltip="Trait theory"/>
              </a:rPr>
              <a:t>Trait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6" tooltip="Trait theory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6" tooltip="Trait theory"/>
              </a:rPr>
              <a:t>theory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7" tooltip="Workaholism"/>
              </a:rPr>
              <a:t>Workaholism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8" tooltip="Writer's block"/>
              </a:rPr>
              <a:t>Writer's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8" tooltip="Writer's block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8" tooltip="Writer's block"/>
              </a:rPr>
              <a:t>block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9" tooltip="Zeigarnik effect"/>
              </a:rPr>
              <a:t>Zeigarnik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79" tooltip="Zeigarnik effect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179" tooltip="Zeigarnik effect"/>
              </a:rPr>
              <a:t>effect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References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Duru,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Erdinç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Balkis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Murat (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2017) [31 May 2017].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"Procrastination,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Self-Esteem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 Performance,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Well-Being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: A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Moderated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Mediation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0"/>
              </a:rPr>
              <a:t> Model"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International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(2): 97–119.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2"/>
              </a:rPr>
              <a:t>10.17583/ijep.2017.2584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3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2019.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16 May 2018 – via ed.gov.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Bernstein, Peter (1996).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4"/>
              </a:rPr>
              <a:t>Against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/>
              </a:rPr>
              <a:t> 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4"/>
              </a:rPr>
              <a:t>Gods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/>
              </a:rPr>
              <a:t>: 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4"/>
              </a:rPr>
              <a:t>remarkable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4"/>
              </a:rPr>
              <a:t> story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4"/>
              </a:rPr>
              <a:t>risk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John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Wiley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&amp; Sons. pp.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5"/>
              </a:rPr>
              <a:t>15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7" tooltip="Special:BookSources/9780471121046"/>
              </a:rPr>
              <a:t>9780471121046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Ganesan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et al. (2014).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"Procrastination and the 2 x 2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achievement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goal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framework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 in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Malaysian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undergraduate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8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the Schools.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51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(5): 506–516.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9"/>
              </a:rPr>
              <a:t>10.1002/pits.21760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[</a:t>
            </a:r>
            <a:r>
              <a:rPr lang="pl-PL" altLang="pl-PL" sz="100" i="1" baseline="30000" dirty="0" err="1">
                <a:solidFill>
                  <a:srgbClr val="3366CC"/>
                </a:solidFill>
                <a:cs typeface="Arial" panose="020B0604020202020204" pitchFamily="34" charset="0"/>
                <a:hlinkClick r:id="rId190" tooltip="Wikipedia:Link rot"/>
              </a:rPr>
              <a:t>dead</a:t>
            </a:r>
            <a:r>
              <a:rPr lang="pl-PL" altLang="pl-PL" sz="100" i="1" baseline="30000" dirty="0">
                <a:solidFill>
                  <a:srgbClr val="3366CC"/>
                </a:solidFill>
                <a:cs typeface="Arial" panose="020B0604020202020204" pitchFamily="34" charset="0"/>
                <a:hlinkClick r:id="rId190" tooltip="Wikipedia:Link rot"/>
              </a:rPr>
              <a:t> link</a:t>
            </a:r>
            <a:r>
              <a:rPr lang="pl-PL" altLang="pl-PL" sz="100" baseline="30000" dirty="0">
                <a:solidFill>
                  <a:srgbClr val="202122"/>
                </a:solidFill>
                <a:cs typeface="Arial" panose="020B0604020202020204" pitchFamily="34" charset="0"/>
              </a:rPr>
              <a:t>]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Lewis, Richard.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"How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Different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Cultures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Understand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1"/>
              </a:rPr>
              <a:t> Time"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Business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Insider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2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2014-06-03.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2018-12-05.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Mazur, James (1998).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"Procrastination by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Pigeons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 with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Fixed-Interval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Response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Requirements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Experimental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Analysis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69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(2): 185–197.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4"/>
              </a:rPr>
              <a:t>10.1901/jeab.1998.69-185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5" tooltip="PMC (identifier)"/>
              </a:rPr>
              <a:t>PMC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3"/>
              </a:rPr>
              <a:t>1284653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7"/>
              </a:rPr>
              <a:t>9540230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Mazur, J E (January 1996).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"Procrastination by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pigeons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preference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 for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larger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more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delayed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work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requirements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Experimental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Analysis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65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(1): 159–171.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9"/>
              </a:rPr>
              <a:t>10.1901/jeab.1996.65-159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1"/>
              </a:rPr>
              <a:t>0022-5002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5" tooltip="PMC (identifier)"/>
              </a:rPr>
              <a:t>PMC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8"/>
              </a:rPr>
              <a:t>1350069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2"/>
              </a:rPr>
              <a:t>8583195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Surowiecki, James (2010-10-04).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3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3"/>
              </a:rPr>
              <a:t>Later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3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The New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Yorker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4"/>
              </a:rPr>
              <a:t>0028-792X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5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2023-07-22.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2023-07-22.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Karen K.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Kirst-Ashman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Grafton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H. Hull Jr. (2016).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Empowerment Series: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Generalist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Practice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 with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Organizations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6"/>
              </a:rPr>
              <a:t>Communities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Cengage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Learning. p. 67.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7" tooltip="Special:BookSources/978-1-305-94329-2"/>
              </a:rPr>
              <a:t>978-1-305-94329-2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Solomon, LJ;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Rothblum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(1984).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 Procrastination: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Frequency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Cognitive-Behavioural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Correlates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8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09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2016-07-29.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Gallagher, Robert P.; Golin,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Anne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Kelleher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Kathleen (1992).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"The Personal,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Career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, and Learning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Skills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Needs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 of College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0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College Student Development.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(4): 301–10.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1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2022-02-14.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2018-11-03.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Klingsieck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Katrin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B. (January 2013).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2"/>
              </a:rPr>
              <a:t>"Procrastination"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European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Psychologist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(1): 24–34.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3"/>
              </a:rPr>
              <a:t>10.1027/1016-9040/a000138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4"/>
              </a:rPr>
              <a:t>1016-9040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Norman A.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Milgram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Barry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Sroloff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Michael Rosenbaum (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1988). "The Procrastination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Life".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(2): 197–212.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5"/>
              </a:rPr>
              <a:t>10.1016/0092-6566(88)90015-3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Barabanshchikova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Valentina V.;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Ivanova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Svetlana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Klimova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Oxana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A. (2018).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"The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Impact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Organizational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 and Personal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Factors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 on Procrastination in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Employees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 of a Modern Russian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Industrial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 Enterprise"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Russia: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State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Art.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69–85.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6"/>
              </a:rPr>
              <a:t>10.11621/pir.2018.0305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Schraw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Gregory;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Wadkins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Theresa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Olafson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Lori (2007).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Doing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Things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We Do: 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Grounded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Theory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99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12–25.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7"/>
              </a:rPr>
              <a:t>10.1037/0022-0663.99.1.12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Steel,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(2007).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"The Nature of Procrastination: A Meta-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Analytic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Theoretical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Review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Quintessential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Self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-Regulatory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Failure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18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Bulletin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133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(1): 65–94.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9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0"/>
              </a:rPr>
              <a:t>10.1.1.335.2796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1"/>
              </a:rPr>
              <a:t>10.1037/0033-2909.133.1.65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2"/>
              </a:rPr>
              <a:t>17201571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4"/>
              </a:rPr>
              <a:t>1066615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5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5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 on 2013-04-01.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Sabini, J.; Silver, M. (1982).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Moralities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life. p. 128.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Pogorskiy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Eduard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Beckmann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Jens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F. (2022).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Learners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' web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navigation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behaviour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beyond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 learning management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systems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: A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way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into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addressing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6"/>
              </a:rPr>
              <a:t> in online learning?"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Computers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Artificial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Intelligence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100094.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7"/>
              </a:rPr>
              <a:t>10.1016/j.caeai.2022.100094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8"/>
              </a:rPr>
              <a:t>252131969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Rinaldi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Anthony Robert;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Roper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Carrie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Lurie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Mehm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John (2019).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"Procrastination as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evidence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executive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functioning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impairment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 in college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9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Applied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Neuropsychology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Adult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697–706.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0"/>
              </a:rPr>
              <a:t>10.1080/23279095.2019.1684293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1"/>
              </a:rPr>
              <a:t>2327-9095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2"/>
              </a:rPr>
              <a:t>31679406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3"/>
              </a:rPr>
              <a:t>207897153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4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2022-04-08.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2022-04-08.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Pychyl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T. (20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2012).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"The real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reasons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you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procrastinate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 —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how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5"/>
              </a:rPr>
              <a:t> to stop"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The Washington Post.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6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24 August 2023.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2012.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Fiore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Neil A (2006).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Now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Habit: A Strategic Program for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Overcoming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Procrastination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Enjoying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Guilt-Free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 Play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New York: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Penguin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Group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p.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7"/>
              </a:rPr>
              <a:t>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8" tooltip="Special:BookSources/978-1-58542-552-5"/>
              </a:rPr>
              <a:t>978-1-58542-552-5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Steel,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(2011).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equation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how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 to stop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putting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things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 off and start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getting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stuff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39"/>
              </a:rPr>
              <a:t>done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New York: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HarperCollins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p. 13.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0" tooltip="Special:BookSources/978-0-06-170362-1"/>
              </a:rPr>
              <a:t>978-0-06-170362-1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1" tooltip="OCLC (identifier)"/>
              </a:rPr>
              <a:t>OCLC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2"/>
              </a:rPr>
              <a:t>754770758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Gendler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Tamar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Szabó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(2007).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Self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-Deception As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Pretense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Philosophical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Perspectives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231–58.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3"/>
              </a:rPr>
              <a:t>10.1111/j.1520-8583.2007.00127.x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Gosling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J. (1990).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Weakness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Will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New York: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Routledge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Rahimi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Sonia; Hall, Nathan C.;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Sticca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Fabio (2023-03-27).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Understanding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: A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Longitudinal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analysis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emotions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 in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undergraduate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4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Motivation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Emotion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(4): 554–574.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5"/>
              </a:rPr>
              <a:t>10.1007/s11031-023-10010-9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6"/>
              </a:rPr>
              <a:t>0146-7239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7"/>
              </a:rPr>
              <a:t>257793609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48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2023-09-19.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2023-09-14.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Lee, Dong-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gwi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Kelly, Kevin R.; Edwards, Jodie K. (2006). "A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Closer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Look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Among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Neuroticism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Conscientiousness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27–37.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49"/>
              </a:rPr>
              <a:t>10.1016/j.paid.2005.05.010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Sabini, J. &amp; Silver, M. (1982)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Moralities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everyday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life, p. 128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Steel, P.;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Brothen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Wambach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C. (2001). "Procrastination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Performance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Mood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95–106.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0"/>
              </a:rPr>
              <a:t>10.1016/S0191-8869(00)00013-1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Pavlina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Steve (2010-06-10).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1"/>
              </a:rPr>
              <a:t>"How to Fall in Love with 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52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19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18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2013.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Tice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DM;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Baumeister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RF (1997).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Longitudinal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Procrastination, Performance,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Stress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Costs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Benefits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Dawdling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Science.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454–58.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9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3"/>
              </a:rPr>
              <a:t>10.1.1.461.1149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4"/>
              </a:rPr>
              <a:t>10.1111/j.1467-9280.1997.tb00460.x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5" tooltip="JSTOR (identifier)"/>
              </a:rPr>
              <a:t>JSTOR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6"/>
              </a:rPr>
              <a:t>40063233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7"/>
              </a:rPr>
              <a:t>15851848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Evans, James R. (8 August 2007).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58"/>
              </a:rPr>
              <a:t>Handbook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8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58"/>
              </a:rPr>
              <a:t>Neurofeedback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8"/>
              </a:rPr>
              <a:t>: Dynamics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58"/>
              </a:rPr>
              <a:t>Clinical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8"/>
              </a:rPr>
              <a:t> Applications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Press. p. 293.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59" tooltip="Special:BookSources/978-0-7890-3360-4"/>
              </a:rPr>
              <a:t>978-0-7890-3360-4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1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2012.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8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October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2010.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Strub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RL (1989).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Frontal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Lobe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Syndrome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Patient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with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Bilateral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Globus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Pallidus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Lesions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Neurology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(9): 1024–27.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1"/>
              </a:rPr>
              <a:t>10.1001/archneur.1989.00520450096027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2"/>
              </a:rPr>
              <a:t>2775008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Gustavson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Daniel E;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Miyake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A; Hewitt JK; Friedman NP (4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April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2014).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Genetic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 Relations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Among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 Procrastination,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Impulsivity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,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Goal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-Management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Ability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Implications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 for 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Evolutionary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Origin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 of 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Science.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1178–88.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4"/>
              </a:rPr>
              <a:t>10.1177/0956797614526260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5" tooltip="PMC (identifier)"/>
              </a:rPr>
              <a:t>PMC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3"/>
              </a:rPr>
              <a:t>4185275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5"/>
              </a:rPr>
              <a:t>24705635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Jackson, T.;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Fritch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Nagasaka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Pope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L. (2003).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"Procrastination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Perceptions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 of Past,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Present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,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Future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6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Research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17–28.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7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2023-04-17.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2013-12-05.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Digdon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Nancy; Howell, Andrew (2008-12-01).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"College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Who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Have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an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Eveningness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Preference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 Report Lower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Self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-Control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Greater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8"/>
              </a:rPr>
              <a:t> 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Chronobiology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International.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1029–46.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69"/>
              </a:rPr>
              <a:t>10.1080/07420520802553671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0"/>
              </a:rPr>
              <a:t>19005903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1"/>
              </a:rPr>
              <a:t>32980851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– via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ResearchGate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Hamvai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Csaba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Kiss,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Hedvig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Vörös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Henrietta;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Fitzpatrick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Kevin M.;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Vargha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András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Pikó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Bettina F. (2023-07-27).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Association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between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impulsivity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cognitive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capacity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decrease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is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mediated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by smartphone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addiction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bedtime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sleep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insufficiency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daytime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fatigue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among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medical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: a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path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analysis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BMC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Medical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23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(1): 537.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3"/>
              </a:rPr>
              <a:t>10.1186/s12909-023-04522-8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4"/>
              </a:rPr>
              <a:t>1472-6920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5" tooltip="PMC (identifier)"/>
              </a:rPr>
              <a:t>PMC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2"/>
              </a:rPr>
              <a:t>10375684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5"/>
              </a:rPr>
              <a:t>37501113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Duffy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JF;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Czeisler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CA (2002). "Age-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Change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Relationship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Between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Circadian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Period,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Circadian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Phase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Preference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Humans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Neuroscience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Letters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318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117–120.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6"/>
              </a:rPr>
              <a:t>10.1016/S0304-3940(01)02427-2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7"/>
              </a:rPr>
              <a:t>11803113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8"/>
              </a:rPr>
              <a:t>43152568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McGarvey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Jason A. (1996).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"The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Almost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79"/>
              </a:rPr>
              <a:t> Perfect Definition"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0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on 2006-03-13.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Hillary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Rettig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(2011).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The 7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Secrets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Prolific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Definitive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Guide to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Overcoming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Perfectionism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Writer's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Block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James Prochaska, 1995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Odaci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Hatice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(2011).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self-efficacy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 as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predictors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problematic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internet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use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 in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university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1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Computers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&amp;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57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(1).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Elsevier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BV: 1109–1113.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2"/>
              </a:rPr>
              <a:t>10.1016/j.compedu.2011.01.005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3"/>
              </a:rPr>
              <a:t>0360-1315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4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2018-11-03.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2018-11-03.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Ellis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Knaus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1977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5" tooltip="Dan Ariely"/>
              </a:rPr>
              <a:t>Ariely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5" tooltip="Dan Ariely"/>
              </a:rPr>
              <a:t>, Dan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Wertenbroch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Klaus (2002).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6"/>
              </a:rPr>
              <a:t>"Procrastination,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6"/>
              </a:rPr>
              <a:t>Deadlines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6"/>
              </a:rPr>
              <a:t>, and Performance: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6"/>
              </a:rPr>
              <a:t>Self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6"/>
              </a:rPr>
              <a:t>-Control by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86"/>
              </a:rPr>
              <a:t>Precommitment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6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Science.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219–224.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7"/>
              </a:rPr>
              <a:t>10.1111/1467-9280.00441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8"/>
              </a:rPr>
              <a:t>12009041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89"/>
              </a:rPr>
              <a:t>3025329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2010-02-15.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Procrastinating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 on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your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job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search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? |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Careers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Perspectives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 from the University of Bath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Careers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1"/>
              </a:rPr>
              <a:t> Service"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2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2021-06-09.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2021-06-09.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3"/>
              </a:rPr>
              <a:t>"Procrastination"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writingcenter.unc.edu.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Writing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Center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UNC-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Chapel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Hill.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94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2012-03-18.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2012-03-10.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Tuckman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Bruce W. (1991). "The Development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Concurrent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Validity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the Procrastination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Scale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Measurement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51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(2). SAGE Publications: 473–480.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5"/>
              </a:rPr>
              <a:t>10.1177/0013164491512022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6"/>
              </a:rPr>
              <a:t>0013-1644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7"/>
              </a:rPr>
              <a:t>145707625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Howell, AJ; Watson, DC; Powell, RA; Buro, K (2006).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Procrastination: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Pattern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Correlates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Postponement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Individual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Differences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(8): 1519–30.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8"/>
              </a:rPr>
              <a:t>10.1016/j.paid.2005.11.023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Hsin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Chun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Chu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Angela; Nam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Choi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(2005).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Rethinking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Positive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Effects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"Active" Procrastination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Attitudes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Performance". 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145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245–64.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9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99"/>
              </a:rPr>
              <a:t>10.1.1.502.2444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0"/>
              </a:rPr>
              <a:t>10.3200/socp.145.3.245-264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96" tooltip="PMID (identifier)"/>
              </a:rPr>
              <a:t>PMID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1"/>
              </a:rPr>
              <a:t>15959999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2"/>
              </a:rPr>
              <a:t>2705082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3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3"/>
              </a:rPr>
              <a:t>Getting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3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3"/>
              </a:rPr>
              <a:t>Around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3"/>
              </a:rPr>
              <a:t> to Procrastination"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10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October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2014.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Patrzek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J.;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Sattler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S.; van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Veen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F.;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Grunschel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C.;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Fries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S. (2014).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Investigating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Effect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 on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Frequency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Variety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Misconduct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A Panel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Study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Studies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Higher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40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(6): 1–16.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4"/>
              </a:rPr>
              <a:t>10.1080/03075079.2013.854765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5"/>
              </a:rPr>
              <a:t>144324180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Eerde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Wendelien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van;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Klingsieck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Katrin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Klingsieck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"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Overcoming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Procrastination? A Meta-Analysis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Intervention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Studies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".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6" tooltip="Educational Research Review"/>
              </a:rPr>
              <a:t>Educational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6" tooltip="Educational Research Review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6" tooltip="Educational Research Review"/>
              </a:rPr>
              <a:t>Research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6" tooltip="Educational Research Review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6" tooltip="Educational Research Review"/>
              </a:rPr>
              <a:t>Review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Tuckman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Bruce W.;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Schouwenburg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Henri C. (2004),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Behavioral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Interventions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 for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Reducing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 Procrastination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Among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 University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Students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7"/>
              </a:rPr>
              <a:t>."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Counseling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procrastinator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in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settings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., Washington: American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Psychological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Association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pp. 91–103,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8"/>
              </a:rPr>
              <a:t>10.1037/10808-007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09" tooltip="Special:BookSources/1-59147-107-9"/>
              </a:rPr>
              <a:t>1-59147-107-9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2024-02-24,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2023-06-29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2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"How I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Miraculously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Overcame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 Procrastination By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Applying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These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 6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Steps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1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Dating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Reporter's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Blog.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2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2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on 2021-03-01.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2021-02-27.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3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Macan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Therese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Hoff (1994). "Time management: Test of a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process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model".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Applied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79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(3): 381–391.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9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3"/>
              </a:rPr>
              <a:t>10.1.1.455.4283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4"/>
              </a:rPr>
              <a:t>10.1037/0021-9010.79.3.381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00" tooltip="ISSN (identifier)"/>
              </a:rPr>
              <a:t>ISSN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5"/>
              </a:rPr>
              <a:t>0021-9010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223" tooltip="S2CID (identifier)"/>
              </a:rPr>
              <a:t>S2CID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6"/>
              </a:rPr>
              <a:t>15311869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4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Burka, J.;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Yuen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L.M. (2007).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Procrastination: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Why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You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 Do It,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What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 to Do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About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 It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7"/>
              </a:rPr>
              <a:t>Now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Hachette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Books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18" tooltip="Special:BookSources/978-0-7382-1130-5"/>
              </a:rPr>
              <a:t>978-0-7382-1130-5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19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2024-02-24.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2018-03-22.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5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The Procrastination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Equation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2012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6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Work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-Life: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Is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 Productivity in 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Balance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0"/>
              </a:rPr>
              <a:t>?"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HBS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Working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Knowledge. 2004-07-05.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1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2017-12-12.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2018-08-24.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7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"5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Ways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 to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Finally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 Stop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Procrastinating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2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Psychology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Today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3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2024-02-24.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2019-02-27.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8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42" tooltip="John Perry (philosopher)"/>
              </a:rPr>
              <a:t>Perry, John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23, 1996).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"How to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Procrastinate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Still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 Get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Things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Done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4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 tooltip="The Chronicle of Higher Education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 tooltip="The Chronicle of Higher Education"/>
              </a:rPr>
              <a:t>Chronicle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 tooltip="The Chronicle of Higher Education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 tooltip="The Chronicle of Higher Education"/>
              </a:rPr>
              <a:t>Higher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5" tooltip="The Chronicle of Higher Education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5" tooltip="The Chronicle of Higher Education"/>
              </a:rPr>
              <a:t>Education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6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18, 2017.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February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18, 2017.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9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Pychyl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TA; Lee, JM;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Thibodeau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R;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Blunt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 (2000).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"Five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Days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Emotion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: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An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Experience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Sampling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Study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Undergraduate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Student Procrastination (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special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issue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7"/>
              </a:rPr>
              <a:t>)"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Journal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Social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Personality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15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 239–254.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8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2023-02-13.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2013-12-05.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0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Lay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CH;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Schouwenburg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HC (1993).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Trait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procrastination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,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time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 management, and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academic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behavior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29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Trait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Procrastination, Time Management, and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Behavior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8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(4): 647–62.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0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on 2024-02-24.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2018-09-29.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1"/>
            </a:pP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Hrustic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Alisa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(2016-07-13).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"How Procrastination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Literally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Keeps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You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Up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 At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Night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1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Men's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Health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2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from the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on 2020-06-04.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Retrieved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2020-06-04.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Further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reading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Procrastination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We're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Sorry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This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Is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Late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... We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Really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Meant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To Post It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Sooner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: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Research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Into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Procrastination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Shows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Surprising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3"/>
              </a:rPr>
              <a:t>Findings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Gregory Harris; ScienceDaily.com; Jan. 10, 2007 (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4"/>
              </a:rPr>
              <a:t>their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4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4"/>
              </a:rPr>
              <a:t>source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5"/>
              </a:rPr>
              <a:t>Why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5"/>
              </a:rPr>
              <a:t> We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5"/>
              </a:rPr>
              <a:t>Procrastinate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5"/>
              </a:rPr>
              <a:t> And How To Stop; ScienceDaily.com; Jan. 12, 2009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42" tooltip="John Perry (philosopher)"/>
              </a:rPr>
              <a:t>Perry, John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(2012). The Art of Procrastination: A Guide to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Effective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Dawdling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Lollygagging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and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Postponing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 New York: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Workman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186" tooltip="ISBN (identifier)"/>
              </a:rPr>
              <a:t>ISBN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6" tooltip="Special:BookSources/978-0761171676"/>
              </a:rPr>
              <a:t>978-0761171676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Santella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, Andrew (2018).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Soon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Overdue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History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Procrastination, from Leonardo and Darwin to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You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and Me.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Dey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Street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Books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6" tooltip="ISBN (identifier)"/>
              </a:rPr>
              <a:t>ISBN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7" tooltip="Special:BookSources/978-0062491596"/>
              </a:rPr>
              <a:t>978-0062491596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Impulse</a:t>
            </a:r>
            <a:r>
              <a:rPr lang="pl-PL" altLang="pl-PL" sz="100" b="1" dirty="0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control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Look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Before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You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Leap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: New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Study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Examines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Self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38"/>
              </a:rPr>
              <a:t>-Control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; ScienceDaily.com;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June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2, 2008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inherit"/>
                <a:cs typeface="Arial" panose="020B0604020202020204" pitchFamily="34" charset="0"/>
              </a:rPr>
              <a:t>Motivation</a:t>
            </a:r>
            <a:endParaRPr lang="pl-PL" altLang="pl-PL" sz="100" b="1" dirty="0">
              <a:solidFill>
                <a:srgbClr val="101418"/>
              </a:solidFill>
              <a:latin typeface="inheri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Steel,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Piers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; König, Cornelius J (2006).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9"/>
              </a:rPr>
              <a:t>"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9"/>
              </a:rPr>
              <a:t>Integrating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9"/>
              </a:rPr>
              <a:t>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9"/>
              </a:rPr>
              <a:t>Theories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9"/>
              </a:rPr>
              <a:t> of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39"/>
              </a:rPr>
              <a:t>Motivation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39"/>
              </a:rPr>
              <a:t>"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(PDF). 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Academy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of Management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Review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b="1" i="1" dirty="0">
                <a:solidFill>
                  <a:srgbClr val="202122"/>
                </a:solidFill>
                <a:cs typeface="Arial" panose="020B0604020202020204" pitchFamily="34" charset="0"/>
              </a:rPr>
              <a:t>31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(4): 889–913. 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219" tooltip="CiteSeerX (identifier)"/>
              </a:rPr>
              <a:t>CiteSeerX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40"/>
              </a:rPr>
              <a:t>10.1.1.196.3227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181" tooltip="Doi (identifier)"/>
              </a:rPr>
              <a:t>doi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: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41"/>
              </a:rPr>
              <a:t>10.5465/amr.2006.22527462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. </a:t>
            </a:r>
            <a:r>
              <a:rPr lang="pl-PL" altLang="pl-PL" sz="100" i="1" dirty="0" err="1">
                <a:solidFill>
                  <a:srgbClr val="202122"/>
                </a:solidFill>
                <a:cs typeface="Arial" panose="020B0604020202020204" pitchFamily="34" charset="0"/>
              </a:rPr>
              <a:t>Archived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 from </a:t>
            </a:r>
            <a:r>
              <a:rPr lang="pl-PL" altLang="pl-PL" sz="100" i="1" dirty="0">
                <a:solidFill>
                  <a:srgbClr val="3366CC"/>
                </a:solidFill>
                <a:cs typeface="Arial" panose="020B0604020202020204" pitchFamily="34" charset="0"/>
                <a:hlinkClick r:id="rId342"/>
              </a:rPr>
              <a:t>the </a:t>
            </a:r>
            <a:r>
              <a:rPr lang="pl-PL" altLang="pl-PL" sz="100" i="1" dirty="0" err="1">
                <a:solidFill>
                  <a:srgbClr val="3366CC"/>
                </a:solidFill>
                <a:cs typeface="Arial" panose="020B0604020202020204" pitchFamily="34" charset="0"/>
                <a:hlinkClick r:id="rId342"/>
              </a:rPr>
              <a:t>original</a:t>
            </a:r>
            <a:r>
              <a:rPr lang="pl-PL" altLang="pl-PL" sz="100" i="1" dirty="0">
                <a:solidFill>
                  <a:srgbClr val="202122"/>
                </a:solidFill>
                <a:cs typeface="Arial" panose="020B0604020202020204" pitchFamily="34" charset="0"/>
              </a:rPr>
              <a:t> (PDF) on 2012-04-17.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External</a:t>
            </a:r>
            <a:r>
              <a:rPr lang="pl-PL" altLang="pl-PL" sz="100" b="1" dirty="0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 </a:t>
            </a:r>
            <a:r>
              <a:rPr lang="pl-PL" altLang="pl-PL" sz="100" b="1" dirty="0" err="1">
                <a:solidFill>
                  <a:srgbClr val="101418"/>
                </a:solidFill>
                <a:latin typeface="Linux Libertine"/>
                <a:cs typeface="Arial" panose="020B0604020202020204" pitchFamily="34" charset="0"/>
              </a:rPr>
              <a:t>links</a:t>
            </a:r>
            <a:endParaRPr lang="pl-PL" altLang="pl-PL" sz="100" b="1" dirty="0">
              <a:solidFill>
                <a:srgbClr val="101418"/>
              </a:solidFill>
              <a:latin typeface="Linux Libertine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 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Look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up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</a:t>
            </a:r>
            <a:r>
              <a:rPr lang="pl-PL" altLang="pl-PL" sz="100" b="1" i="1" dirty="0" err="1">
                <a:solidFill>
                  <a:srgbClr val="3366CC"/>
                </a:solidFill>
                <a:cs typeface="Arial" panose="020B0604020202020204" pitchFamily="34" charset="0"/>
                <a:hlinkClick r:id="rId343" tooltip="wiktionary:procrastination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 in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Wiktionary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, the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free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dictionary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Wikimedia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Commons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media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 </a:t>
            </a:r>
            <a:r>
              <a:rPr lang="pl-PL" altLang="pl-PL" sz="100" b="1" i="1" dirty="0">
                <a:solidFill>
                  <a:srgbClr val="3366CC"/>
                </a:solidFill>
                <a:cs typeface="Arial" panose="020B0604020202020204" pitchFamily="34" charset="0"/>
                <a:hlinkClick r:id="rId344" tooltip="commons:Category:Procrastination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</a:rPr>
              <a:t>      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Wikiquote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has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quotations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</a:t>
            </a:r>
            <a:r>
              <a:rPr lang="pl-PL" altLang="pl-PL" sz="100" dirty="0" err="1">
                <a:solidFill>
                  <a:srgbClr val="202122"/>
                </a:solidFill>
                <a:cs typeface="Arial" panose="020B0604020202020204" pitchFamily="34" charset="0"/>
              </a:rPr>
              <a:t>related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 to </a:t>
            </a:r>
            <a:r>
              <a:rPr lang="pl-PL" altLang="pl-PL" sz="100" b="1" i="1" dirty="0">
                <a:solidFill>
                  <a:srgbClr val="3366CC"/>
                </a:solidFill>
                <a:cs typeface="Arial" panose="020B0604020202020204" pitchFamily="34" charset="0"/>
                <a:hlinkClick r:id="rId345" tooltip="q:Special:Search/Procrastination"/>
              </a:rPr>
              <a:t>Procrastination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6"/>
              </a:rPr>
              <a:t>CalPoly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46"/>
              </a:rPr>
              <a:t> – Procrastination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00" dirty="0"/>
              <a:t>      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7" tooltip="Help:Category"/>
              </a:rPr>
              <a:t>Categories</a:t>
            </a:r>
            <a:r>
              <a:rPr lang="pl-PL" altLang="pl-PL" sz="100" dirty="0">
                <a:solidFill>
                  <a:srgbClr val="202122"/>
                </a:solidFill>
                <a:cs typeface="Arial" panose="020B0604020202020204" pitchFamily="34" charset="0"/>
              </a:rPr>
              <a:t>: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8" tooltip="Category:Habits"/>
              </a:rPr>
              <a:t>Habits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49" tooltip="Category:Anxiety"/>
              </a:rPr>
              <a:t>Anxiety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50" tooltip="Category:Motivation"/>
              </a:rPr>
              <a:t>Motivation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51" tooltip="Category:Psychological stress"/>
              </a:rPr>
              <a:t>Psychological</a:t>
            </a: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51" tooltip="Category:Psychological stress"/>
              </a:rPr>
              <a:t>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51" tooltip="Category:Psychological stress"/>
              </a:rPr>
              <a:t>stress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52" tooltip="Category:Time management"/>
              </a:rPr>
              <a:t>Time management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100" dirty="0">
                <a:solidFill>
                  <a:srgbClr val="3366CC"/>
                </a:solidFill>
                <a:cs typeface="Arial" panose="020B0604020202020204" pitchFamily="34" charset="0"/>
                <a:hlinkClick r:id="rId353" tooltip="Category:Waste of resources"/>
              </a:rPr>
              <a:t>Waste of </a:t>
            </a:r>
            <a:r>
              <a:rPr lang="pl-PL" altLang="pl-PL" sz="100" dirty="0" err="1">
                <a:solidFill>
                  <a:srgbClr val="3366CC"/>
                </a:solidFill>
                <a:cs typeface="Arial" panose="020B0604020202020204" pitchFamily="34" charset="0"/>
                <a:hlinkClick r:id="rId353" tooltip="Category:Waste of resources"/>
              </a:rPr>
              <a:t>resources</a:t>
            </a:r>
            <a:endParaRPr lang="pl-PL" altLang="pl-PL" sz="100" dirty="0">
              <a:solidFill>
                <a:srgbClr val="202122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00" dirty="0"/>
          </a:p>
          <a:p>
            <a:endParaRPr lang="pl-PL" sz="100" dirty="0"/>
          </a:p>
        </p:txBody>
      </p:sp>
    </p:spTree>
    <p:extLst>
      <p:ext uri="{BB962C8B-B14F-4D97-AF65-F5344CB8AC3E}">
        <p14:creationId xmlns:p14="http://schemas.microsoft.com/office/powerpoint/2010/main" val="79860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847800" y="1200240"/>
            <a:ext cx="461916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pl-PL" sz="1400" dirty="0">
                <a:solidFill>
                  <a:schemeClr val="dk1"/>
                </a:solidFill>
                <a:latin typeface="Calibri"/>
              </a:rPr>
              <a:t>Procrastination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serious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problem,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especially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among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young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unexperienced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people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tend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put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things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away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later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,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only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for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them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realize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that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the deadline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is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looming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and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they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are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completely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Calibri"/>
              </a:rPr>
              <a:t>unprepared</a:t>
            </a:r>
            <a:r>
              <a:rPr lang="pl-PL" sz="1400" dirty="0">
                <a:solidFill>
                  <a:schemeClr val="dk1"/>
                </a:solidFill>
                <a:latin typeface="Calibri"/>
              </a:rPr>
              <a:t>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847800" y="192079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Introduction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5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9694280" y="2494002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C96D9DB-0480-00AC-7EF3-C7EF5499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88" b="3209"/>
          <a:stretch>
            <a:fillRect/>
          </a:stretch>
        </p:blipFill>
        <p:spPr>
          <a:xfrm>
            <a:off x="5587675" y="3111500"/>
            <a:ext cx="3556325" cy="194945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1897F4F-22E8-2C82-D0D8-5415AFB83E80}"/>
              </a:ext>
            </a:extLst>
          </p:cNvPr>
          <p:cNvSpPr txBox="1"/>
          <p:nvPr/>
        </p:nvSpPr>
        <p:spPr>
          <a:xfrm>
            <a:off x="5886450" y="27421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Studying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1240325-E75D-E463-45C3-80849549735A}"/>
              </a:ext>
            </a:extLst>
          </p:cNvPr>
          <p:cNvSpPr txBox="1"/>
          <p:nvPr/>
        </p:nvSpPr>
        <p:spPr>
          <a:xfrm>
            <a:off x="7365837" y="2465169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Cyberbullying</a:t>
            </a:r>
          </a:p>
          <a:p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people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91B712B-AD86-E44B-28B3-E6FC1C572077}"/>
              </a:ext>
            </a:extLst>
          </p:cNvPr>
          <p:cNvSpPr txBox="1"/>
          <p:nvPr/>
        </p:nvSpPr>
        <p:spPr>
          <a:xfrm>
            <a:off x="5621857" y="1485690"/>
            <a:ext cx="34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Thypical</a:t>
            </a:r>
            <a:r>
              <a:rPr lang="pl-PL" sz="2400" dirty="0"/>
              <a:t> </a:t>
            </a:r>
            <a:r>
              <a:rPr lang="pl-PL" sz="2400" dirty="0" err="1"/>
              <a:t>example</a:t>
            </a:r>
            <a:r>
              <a:rPr lang="pl-PL" sz="2400" dirty="0"/>
              <a:t> of Procrastination: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C0B6E363-0596-5B99-7D03-2B2E91CDE5CF}"/>
              </a:ext>
            </a:extLst>
          </p:cNvPr>
          <p:cNvSpPr txBox="1"/>
          <p:nvPr/>
        </p:nvSpPr>
        <p:spPr>
          <a:xfrm>
            <a:off x="984703" y="2281178"/>
            <a:ext cx="717459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Reasons</a:t>
            </a:r>
            <a:r>
              <a:rPr lang="pl-PL" sz="10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 </a:t>
            </a:r>
            <a:r>
              <a:rPr lang="pl-PL" sz="8000" dirty="0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for </a:t>
            </a:r>
            <a:r>
              <a:rPr lang="pl-PL" sz="8000" dirty="0" err="1">
                <a:ln>
                  <a:gradFill>
                    <a:gsLst>
                      <a:gs pos="0">
                        <a:srgbClr val="FF0000"/>
                      </a:gs>
                      <a:gs pos="43000">
                        <a:srgbClr val="FFFF00"/>
                      </a:gs>
                      <a:gs pos="61000">
                        <a:srgbClr val="00B050"/>
                      </a:gs>
                      <a:gs pos="82000">
                        <a:srgbClr val="0070C0"/>
                      </a:gs>
                      <a:gs pos="100000">
                        <a:srgbClr val="7030A0"/>
                      </a:gs>
                    </a:gsLst>
                    <a:lin ang="5400000" scaled="1"/>
                  </a:gradFill>
                </a:ln>
                <a:latin typeface="Impact" panose="020B0806030902050204" pitchFamily="34" charset="0"/>
              </a:rPr>
              <a:t>procrastination</a:t>
            </a:r>
            <a:endParaRPr lang="pl-PL" sz="8000" dirty="0">
              <a:ln>
                <a:gradFill>
                  <a:gsLst>
                    <a:gs pos="0">
                      <a:srgbClr val="FF0000"/>
                    </a:gs>
                    <a:gs pos="43000">
                      <a:srgbClr val="FFFF00"/>
                    </a:gs>
                    <a:gs pos="61000">
                      <a:srgbClr val="00B050"/>
                    </a:gs>
                    <a:gs pos="82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ase bcn">
            <a:extLst>
              <a:ext uri="{FF2B5EF4-FFF2-40B4-BE49-F238E27FC236}">
                <a16:creationId xmlns:a16="http://schemas.microsoft.com/office/drawing/2014/main" id="{9875506C-89D7-8DA6-90FA-C15D9084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4166" y="-342900"/>
            <a:ext cx="11032331" cy="74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F378CFE9-88DF-F545-FEF2-2C9C264098D9}"/>
              </a:ext>
            </a:extLst>
          </p:cNvPr>
          <p:cNvSpPr/>
          <p:nvPr/>
        </p:nvSpPr>
        <p:spPr>
          <a:xfrm>
            <a:off x="-927100" y="-330200"/>
            <a:ext cx="11036300" cy="74041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482560" y="2980109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Fear of failure, low motivation, and perfectionism often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make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it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harder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to start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working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 on </a:t>
            </a:r>
            <a:r>
              <a:rPr lang="pl-PL" sz="3600" b="0" u="none" strike="noStrike" dirty="0" err="1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something</a:t>
            </a:r>
            <a:r>
              <a:rPr lang="pl-PL" sz="3600" b="0" u="none" strike="noStrike" dirty="0">
                <a:solidFill>
                  <a:schemeClr val="bg1"/>
                </a:solidFill>
                <a:effectLst/>
                <a:uFillTx/>
                <a:latin typeface="Impact" panose="020B0806030902050204" pitchFamily="34" charset="0"/>
                <a:ea typeface="Albert Sans"/>
              </a:rPr>
              <a:t>.</a:t>
            </a:r>
            <a:endParaRPr lang="en-US" sz="3600" b="0" u="none" strike="noStrike" dirty="0">
              <a:solidFill>
                <a:schemeClr val="bg1"/>
              </a:soli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2455483" y="952590"/>
            <a:ext cx="2219325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surrounding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you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often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cause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Albert Sans"/>
              </a:rPr>
              <a:t>p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rocrastination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Albert Sans"/>
              </a:rPr>
              <a:t>.</a:t>
            </a:r>
            <a:endParaRPr lang="pl-PL" sz="1800" b="0" u="none" strike="noStrike" dirty="0">
              <a:solidFill>
                <a:schemeClr val="dk1"/>
              </a:solidFill>
              <a:effectLst/>
              <a:uFillTx/>
              <a:latin typeface="Calibri"/>
              <a:ea typeface="Albert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2098341" y="0"/>
            <a:ext cx="293361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Environmental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Influences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050" name="Picture 2" descr="a young boy is playing a video game on a tablet and a cell phone">
            <a:extLst>
              <a:ext uri="{FF2B5EF4-FFF2-40B4-BE49-F238E27FC236}">
                <a16:creationId xmlns:a16="http://schemas.microsoft.com/office/drawing/2014/main" id="{F6D27CEE-53BF-27F9-BB23-00349CFD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1" y="0"/>
            <a:ext cx="41120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ubway runner game is being played on a computer">
            <a:extLst>
              <a:ext uri="{FF2B5EF4-FFF2-40B4-BE49-F238E27FC236}">
                <a16:creationId xmlns:a16="http://schemas.microsoft.com/office/drawing/2014/main" id="{1A240803-4F78-0491-5312-28589C6D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193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meone is cutting a blue and white striped marshmallow with a knife">
            <a:extLst>
              <a:ext uri="{FF2B5EF4-FFF2-40B4-BE49-F238E27FC236}">
                <a16:creationId xmlns:a16="http://schemas.microsoft.com/office/drawing/2014/main" id="{2208DF41-8DC1-A1B4-3735-1B9EFE74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2668636"/>
            <a:ext cx="2812626" cy="24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zory na całki - odkryj niezbędne informacje">
            <a:extLst>
              <a:ext uri="{FF2B5EF4-FFF2-40B4-BE49-F238E27FC236}">
                <a16:creationId xmlns:a16="http://schemas.microsoft.com/office/drawing/2014/main" id="{4FDE5BCD-44CA-FE06-6C35-58EF4A65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920151" y="3921110"/>
            <a:ext cx="7295760" cy="188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u="none" strike="noStrike" dirty="0">
                <a:gradFill flip="none" rotWithShape="1">
                  <a:gsLst>
                    <a:gs pos="0">
                      <a:srgbClr val="00B0F0"/>
                    </a:gs>
                    <a:gs pos="89000">
                      <a:srgbClr val="66FF33"/>
                    </a:gs>
                    <a:gs pos="100000">
                      <a:srgbClr val="65E659"/>
                    </a:gs>
                  </a:gsLst>
                  <a:lin ang="5400000" scaled="0"/>
                  <a:tileRect/>
                </a:gradFill>
                <a:effectLst/>
                <a:uFillTx/>
                <a:latin typeface="Impact" panose="020B0806030902050204" pitchFamily="34" charset="0"/>
                <a:ea typeface="Albert Sans"/>
              </a:rPr>
              <a:t>Unclear goals, overwhelming workload, and lack of interest in tasks often lead to procrastination.</a:t>
            </a:r>
            <a:endParaRPr lang="en-US" sz="2800" b="0" u="none" strike="noStrike" dirty="0">
              <a:gradFill flip="none" rotWithShape="1">
                <a:gsLst>
                  <a:gs pos="0">
                    <a:srgbClr val="00B0F0"/>
                  </a:gs>
                  <a:gs pos="89000">
                    <a:srgbClr val="66FF33"/>
                  </a:gs>
                  <a:gs pos="100000">
                    <a:srgbClr val="65E659"/>
                  </a:gs>
                </a:gsLst>
                <a:lin ang="5400000" scaled="0"/>
                <a:tileRect/>
              </a:gradFill>
              <a:effectLst/>
              <a:uFillTx/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igh quality version | Picardía / Thumbs Up Emoji Man">
            <a:extLst>
              <a:ext uri="{FF2B5EF4-FFF2-40B4-BE49-F238E27FC236}">
                <a16:creationId xmlns:a16="http://schemas.microsoft.com/office/drawing/2014/main" id="{89CD184F-4AE9-EC38-B20D-CBBF350C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02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2C923428-C08C-033D-AC1B-543E538FD93D}"/>
              </a:ext>
            </a:extLst>
          </p:cNvPr>
          <p:cNvSpPr txBox="1"/>
          <p:nvPr/>
        </p:nvSpPr>
        <p:spPr>
          <a:xfrm>
            <a:off x="5628346" y="41029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Solutions to Procrastination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0797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25201" y="1364040"/>
            <a:ext cx="5764780" cy="210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Using tools like the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uFillTx/>
                <a:latin typeface="Calibri"/>
                <a:ea typeface="Albert Sans"/>
              </a:rPr>
              <a:t>Pomodoro Technique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and prioritizing tasks helps increase focus and reduce delays.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It’s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also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good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to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isolate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yourself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from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every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 form of </a:t>
            </a:r>
            <a:r>
              <a:rPr lang="pl-PL" sz="1800" b="0" u="none" strike="noStrike" dirty="0" err="1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distractions</a:t>
            </a:r>
            <a:r>
              <a:rPr lang="pl-PL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.</a:t>
            </a:r>
            <a:endParaRPr lang="fr-F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514440" y="209520"/>
            <a:ext cx="8115120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Time Management</a:t>
            </a:r>
            <a:r>
              <a:rPr lang="en-US" sz="3300" b="0" i="1" u="none" strike="noStrike" dirty="0">
                <a:solidFill>
                  <a:schemeClr val="dk1"/>
                </a:solidFill>
                <a:effectLst/>
                <a:uFillTx/>
                <a:latin typeface="Viaoda Libre"/>
                <a:ea typeface="Viaoda Libre"/>
              </a:rPr>
              <a:t> Techniques</a:t>
            </a:r>
            <a:endParaRPr lang="fr-FR" sz="33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9" name="Google Shape;184;p31"/>
          <p:cNvPicPr/>
          <p:nvPr/>
        </p:nvPicPr>
        <p:blipFill>
          <a:blip r:embed="rId2"/>
          <a:srcRect l="20913" r="40199" b="19910"/>
          <a:stretch/>
        </p:blipFill>
        <p:spPr>
          <a:xfrm>
            <a:off x="5789981" y="1249740"/>
            <a:ext cx="3360960" cy="389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7E6FA44-4EE0-4590-DF6A-9818646B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80" y="2571750"/>
            <a:ext cx="5884661" cy="3332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7898</Words>
  <Application>Microsoft Office PowerPoint</Application>
  <PresentationFormat>Pokaz na ekranie (16:9)</PresentationFormat>
  <Paragraphs>259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11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13</vt:i4>
      </vt:variant>
    </vt:vector>
  </HeadingPairs>
  <TitlesOfParts>
    <vt:vector size="26" baseType="lpstr">
      <vt:lpstr>Albert Sans</vt:lpstr>
      <vt:lpstr>Arial</vt:lpstr>
      <vt:lpstr>Calibri</vt:lpstr>
      <vt:lpstr>Impact</vt:lpstr>
      <vt:lpstr>inherit</vt:lpstr>
      <vt:lpstr>Linux Libertine</vt:lpstr>
      <vt:lpstr>Mistral</vt:lpstr>
      <vt:lpstr>OpenSymbol</vt:lpstr>
      <vt:lpstr>Symbol</vt:lpstr>
      <vt:lpstr>Viaoda Libre</vt:lpstr>
      <vt:lpstr>Wingdings</vt:lpstr>
      <vt:lpstr>Minimal Gradient by Slidesgo</vt:lpstr>
      <vt:lpstr>Slidesgo Final Pages</vt:lpstr>
      <vt:lpstr>Procrastination</vt:lpstr>
      <vt:lpstr>Prezentacja programu PowerPoint</vt:lpstr>
      <vt:lpstr>Introduction</vt:lpstr>
      <vt:lpstr>Prezentacja programu PowerPoint</vt:lpstr>
      <vt:lpstr>Prezentacja programu PowerPoint</vt:lpstr>
      <vt:lpstr>Environmental Influences</vt:lpstr>
      <vt:lpstr>Prezentacja programu PowerPoint</vt:lpstr>
      <vt:lpstr>Prezentacja programu PowerPoint</vt:lpstr>
      <vt:lpstr>Time Management Techniques</vt:lpstr>
      <vt:lpstr>Behavioral Strategies</vt:lpstr>
      <vt:lpstr>Environmental Adjustments</vt:lpstr>
      <vt:lpstr>Conclusions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kacper.ferber@outlook.com</cp:lastModifiedBy>
  <cp:revision>5</cp:revision>
  <dcterms:modified xsi:type="dcterms:W3CDTF">2025-10-02T06:04:51Z</dcterms:modified>
</cp:coreProperties>
</file>